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7" r:id="rId4"/>
    <p:sldId id="257" r:id="rId5"/>
    <p:sldId id="298" r:id="rId6"/>
    <p:sldId id="300" r:id="rId7"/>
    <p:sldId id="303" r:id="rId8"/>
    <p:sldId id="302" r:id="rId9"/>
    <p:sldId id="301" r:id="rId10"/>
    <p:sldId id="304" r:id="rId11"/>
    <p:sldId id="305" r:id="rId12"/>
    <p:sldId id="307" r:id="rId13"/>
    <p:sldId id="306" r:id="rId14"/>
    <p:sldId id="308" r:id="rId15"/>
    <p:sldId id="309" r:id="rId16"/>
    <p:sldId id="310" r:id="rId17"/>
    <p:sldId id="281" r:id="rId18"/>
    <p:sldId id="312" r:id="rId19"/>
    <p:sldId id="311" r:id="rId20"/>
    <p:sldId id="299" r:id="rId21"/>
    <p:sldId id="313" r:id="rId22"/>
    <p:sldId id="314" r:id="rId23"/>
    <p:sldId id="315" r:id="rId24"/>
    <p:sldId id="316" r:id="rId25"/>
    <p:sldId id="317" r:id="rId26"/>
    <p:sldId id="261" r:id="rId27"/>
    <p:sldId id="296" r:id="rId28"/>
    <p:sldId id="318" r:id="rId29"/>
    <p:sldId id="319" r:id="rId30"/>
    <p:sldId id="323" r:id="rId31"/>
    <p:sldId id="329" r:id="rId32"/>
    <p:sldId id="324" r:id="rId33"/>
    <p:sldId id="325" r:id="rId34"/>
    <p:sldId id="264" r:id="rId35"/>
    <p:sldId id="262" r:id="rId36"/>
    <p:sldId id="320" r:id="rId37"/>
    <p:sldId id="266" r:id="rId38"/>
    <p:sldId id="282" r:id="rId39"/>
    <p:sldId id="273" r:id="rId40"/>
    <p:sldId id="280" r:id="rId41"/>
    <p:sldId id="279" r:id="rId42"/>
    <p:sldId id="278" r:id="rId43"/>
    <p:sldId id="276" r:id="rId44"/>
    <p:sldId id="277" r:id="rId45"/>
    <p:sldId id="275" r:id="rId46"/>
    <p:sldId id="267" r:id="rId47"/>
    <p:sldId id="268" r:id="rId48"/>
    <p:sldId id="284" r:id="rId49"/>
    <p:sldId id="272" r:id="rId50"/>
    <p:sldId id="321" r:id="rId51"/>
    <p:sldId id="263" r:id="rId52"/>
    <p:sldId id="331" r:id="rId53"/>
    <p:sldId id="327" r:id="rId54"/>
    <p:sldId id="322" r:id="rId55"/>
    <p:sldId id="328" r:id="rId56"/>
    <p:sldId id="283" r:id="rId57"/>
    <p:sldId id="269" r:id="rId58"/>
    <p:sldId id="270" r:id="rId59"/>
    <p:sldId id="271" r:id="rId60"/>
    <p:sldId id="333" r:id="rId6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7EA"/>
    <a:srgbClr val="987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4" autoAdjust="0"/>
    <p:restoredTop sz="94688" autoAdjust="0"/>
  </p:normalViewPr>
  <p:slideViewPr>
    <p:cSldViewPr>
      <p:cViewPr varScale="1">
        <p:scale>
          <a:sx n="52" d="100"/>
          <a:sy n="52" d="100"/>
        </p:scale>
        <p:origin x="-33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1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B121-F579-420F-8E09-4C0B7DD0B6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4E0640-981F-45A4-A1DD-871BD3D4003B}">
      <dgm:prSet phldrT="[Text]"/>
      <dgm:spPr/>
      <dgm:t>
        <a:bodyPr/>
        <a:lstStyle/>
        <a:p>
          <a:r>
            <a:rPr lang="de-DE" dirty="0" smtClean="0"/>
            <a:t>Wie führt man Kurven ein?</a:t>
          </a:r>
          <a:endParaRPr lang="de-DE" dirty="0"/>
        </a:p>
      </dgm:t>
    </dgm:pt>
    <dgm:pt modelId="{B00532EE-6B03-477F-BB66-FC7F7F907F6E}" type="parTrans" cxnId="{1332019B-78B6-4CFF-8CF7-0196A09A7B8A}">
      <dgm:prSet/>
      <dgm:spPr/>
      <dgm:t>
        <a:bodyPr/>
        <a:lstStyle/>
        <a:p>
          <a:endParaRPr lang="de-DE"/>
        </a:p>
      </dgm:t>
    </dgm:pt>
    <dgm:pt modelId="{9D945885-8132-4F8B-8816-0B610B4B5BA8}" type="sibTrans" cxnId="{1332019B-78B6-4CFF-8CF7-0196A09A7B8A}">
      <dgm:prSet/>
      <dgm:spPr/>
      <dgm:t>
        <a:bodyPr/>
        <a:lstStyle/>
        <a:p>
          <a:endParaRPr lang="de-DE"/>
        </a:p>
      </dgm:t>
    </dgm:pt>
    <dgm:pt modelId="{85E085C8-C665-485B-BDDD-D0679F658B7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Wo sind Freiheiten zum Erkunden?</a:t>
          </a:r>
          <a:endParaRPr lang="de-DE" dirty="0"/>
        </a:p>
      </dgm:t>
    </dgm:pt>
    <dgm:pt modelId="{B416DE11-9DA2-4E15-A73F-BAEE705CFC7A}" type="parTrans" cxnId="{CD0862AC-C54A-4F59-B43C-9D70ED695007}">
      <dgm:prSet/>
      <dgm:spPr/>
      <dgm:t>
        <a:bodyPr/>
        <a:lstStyle/>
        <a:p>
          <a:endParaRPr lang="de-DE"/>
        </a:p>
      </dgm:t>
    </dgm:pt>
    <dgm:pt modelId="{012C53E0-126F-4BFB-9F32-98490E87C2CB}" type="sibTrans" cxnId="{CD0862AC-C54A-4F59-B43C-9D70ED695007}">
      <dgm:prSet/>
      <dgm:spPr/>
      <dgm:t>
        <a:bodyPr/>
        <a:lstStyle/>
        <a:p>
          <a:endParaRPr lang="de-DE"/>
        </a:p>
      </dgm:t>
    </dgm:pt>
    <dgm:pt modelId="{CD07D2AD-3BEA-446E-899A-45C00BD8F1A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Was heißt „verstehen“ ?</a:t>
          </a:r>
          <a:endParaRPr lang="de-DE" dirty="0"/>
        </a:p>
      </dgm:t>
    </dgm:pt>
    <dgm:pt modelId="{7FDB0E4C-2EE7-41CC-9772-7893D79CACFF}" type="parTrans" cxnId="{165AA56D-1EAA-4FB9-A2D5-FD2B55B190BA}">
      <dgm:prSet/>
      <dgm:spPr/>
      <dgm:t>
        <a:bodyPr/>
        <a:lstStyle/>
        <a:p>
          <a:endParaRPr lang="de-DE"/>
        </a:p>
      </dgm:t>
    </dgm:pt>
    <dgm:pt modelId="{DE14AA8C-1D3F-4BFB-8AB4-B0A563355494}" type="sibTrans" cxnId="{165AA56D-1EAA-4FB9-A2D5-FD2B55B190BA}">
      <dgm:prSet/>
      <dgm:spPr/>
      <dgm:t>
        <a:bodyPr/>
        <a:lstStyle/>
        <a:p>
          <a:endParaRPr lang="de-DE"/>
        </a:p>
      </dgm:t>
    </dgm:pt>
    <dgm:pt modelId="{98A258C9-D76E-4F63-BAC2-7F139DBD492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Wie ermöglicht man Eigentätigkeit?</a:t>
          </a:r>
          <a:endParaRPr lang="de-DE" dirty="0"/>
        </a:p>
      </dgm:t>
    </dgm:pt>
    <dgm:pt modelId="{FED6225D-3426-47BA-A014-EC970BE0BB75}" type="parTrans" cxnId="{7FDEB255-5295-474E-8C24-80D5107DF0F4}">
      <dgm:prSet/>
      <dgm:spPr/>
      <dgm:t>
        <a:bodyPr/>
        <a:lstStyle/>
        <a:p>
          <a:endParaRPr lang="de-DE"/>
        </a:p>
      </dgm:t>
    </dgm:pt>
    <dgm:pt modelId="{B287FDFA-B141-49B7-9C73-8906DCD66A1E}" type="sibTrans" cxnId="{7FDEB255-5295-474E-8C24-80D5107DF0F4}">
      <dgm:prSet/>
      <dgm:spPr/>
      <dgm:t>
        <a:bodyPr/>
        <a:lstStyle/>
        <a:p>
          <a:endParaRPr lang="de-DE"/>
        </a:p>
      </dgm:t>
    </dgm:pt>
    <dgm:pt modelId="{CD6F6993-EE59-4A5A-B56D-2D96F64FB9C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dirty="0" smtClean="0"/>
            <a:t>Welche Bezüge  gibt es unter den Kurven? </a:t>
          </a:r>
          <a:endParaRPr lang="de-DE" dirty="0"/>
        </a:p>
      </dgm:t>
    </dgm:pt>
    <dgm:pt modelId="{524BEA49-CE93-477F-A137-1BB61A010833}" type="parTrans" cxnId="{35838F13-C160-4527-A2B6-A6A186E99522}">
      <dgm:prSet/>
      <dgm:spPr/>
      <dgm:t>
        <a:bodyPr/>
        <a:lstStyle/>
        <a:p>
          <a:endParaRPr lang="de-DE"/>
        </a:p>
      </dgm:t>
    </dgm:pt>
    <dgm:pt modelId="{633DFCF2-3253-4F6C-A504-A9D5C4A5BA3C}" type="sibTrans" cxnId="{35838F13-C160-4527-A2B6-A6A186E99522}">
      <dgm:prSet/>
      <dgm:spPr/>
      <dgm:t>
        <a:bodyPr/>
        <a:lstStyle/>
        <a:p>
          <a:endParaRPr lang="de-DE"/>
        </a:p>
      </dgm:t>
    </dgm:pt>
    <dgm:pt modelId="{132708F2-0714-4043-B998-2DFA7824F7E0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 smtClean="0"/>
            <a:t>Welche Werk-zeuge sind hilfreich?  </a:t>
          </a:r>
          <a:endParaRPr lang="de-DE" dirty="0"/>
        </a:p>
      </dgm:t>
    </dgm:pt>
    <dgm:pt modelId="{B6C0F2FE-6969-4B9F-9B41-E6566AEF7DE3}" type="parTrans" cxnId="{BA9367B3-515F-43C3-B462-49977F7BDB43}">
      <dgm:prSet/>
      <dgm:spPr/>
      <dgm:t>
        <a:bodyPr/>
        <a:lstStyle/>
        <a:p>
          <a:endParaRPr lang="de-DE"/>
        </a:p>
      </dgm:t>
    </dgm:pt>
    <dgm:pt modelId="{B59F8D9A-8CE7-454B-A8CD-86C1E0B1CD6A}" type="sibTrans" cxnId="{BA9367B3-515F-43C3-B462-49977F7BDB43}">
      <dgm:prSet/>
      <dgm:spPr/>
      <dgm:t>
        <a:bodyPr/>
        <a:lstStyle/>
        <a:p>
          <a:endParaRPr lang="de-DE"/>
        </a:p>
      </dgm:t>
    </dgm:pt>
    <dgm:pt modelId="{5F51151F-972B-4351-9071-DF8D8B10FFC2}" type="pres">
      <dgm:prSet presAssocID="{719AB121-F579-420F-8E09-4C0B7DD0B6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220F29-73C3-4731-81EC-405D5667B2BE}" type="pres">
      <dgm:prSet presAssocID="{BE4E0640-981F-45A4-A1DD-871BD3D400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B08179-830C-4901-97EB-2008C0A26758}" type="pres">
      <dgm:prSet presAssocID="{9D945885-8132-4F8B-8816-0B610B4B5BA8}" presName="sibTrans" presStyleCnt="0"/>
      <dgm:spPr/>
    </dgm:pt>
    <dgm:pt modelId="{4C4E1C2E-07BE-4468-A457-4075FD00DA2B}" type="pres">
      <dgm:prSet presAssocID="{85E085C8-C665-485B-BDDD-D0679F658B73}" presName="node" presStyleLbl="node1" presStyleIdx="1" presStyleCnt="6" custLinFactNeighborX="545" custLinFactNeighborY="-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720351-DBDD-4725-AAF5-75C5E928CC80}" type="pres">
      <dgm:prSet presAssocID="{012C53E0-126F-4BFB-9F32-98490E87C2CB}" presName="sibTrans" presStyleCnt="0"/>
      <dgm:spPr/>
    </dgm:pt>
    <dgm:pt modelId="{BD6574C4-7289-4951-96C7-4C2B6FC7ACA5}" type="pres">
      <dgm:prSet presAssocID="{CD07D2AD-3BEA-446E-899A-45C00BD8F1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7A5232-DD28-497C-B9B0-B0C94ED84171}" type="pres">
      <dgm:prSet presAssocID="{DE14AA8C-1D3F-4BFB-8AB4-B0A563355494}" presName="sibTrans" presStyleCnt="0"/>
      <dgm:spPr/>
    </dgm:pt>
    <dgm:pt modelId="{AB84EAB9-9273-44E1-8D61-0155F8BDFDB4}" type="pres">
      <dgm:prSet presAssocID="{98A258C9-D76E-4F63-BAC2-7F139DBD49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787B5C-847C-4A88-8483-C6E249848735}" type="pres">
      <dgm:prSet presAssocID="{B287FDFA-B141-49B7-9C73-8906DCD66A1E}" presName="sibTrans" presStyleCnt="0"/>
      <dgm:spPr/>
    </dgm:pt>
    <dgm:pt modelId="{B410A7AB-25BB-4290-8A9C-347F1A741B03}" type="pres">
      <dgm:prSet presAssocID="{CD6F6993-EE59-4A5A-B56D-2D96F64FB9C5}" presName="node" presStyleLbl="node1" presStyleIdx="4" presStyleCnt="6" custLinFactNeighborX="2132" custLinFactNeighborY="-1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BE53A3-C54B-48B7-AD4A-191ACF21B7C1}" type="pres">
      <dgm:prSet presAssocID="{633DFCF2-3253-4F6C-A504-A9D5C4A5BA3C}" presName="sibTrans" presStyleCnt="0"/>
      <dgm:spPr/>
    </dgm:pt>
    <dgm:pt modelId="{02A2390B-C41D-4680-AC6E-731637C4F413}" type="pres">
      <dgm:prSet presAssocID="{132708F2-0714-4043-B998-2DFA7824F7E0}" presName="node" presStyleLbl="node1" presStyleIdx="5" presStyleCnt="6" custLinFactNeighborX="2094" custLinFactNeighborY="-1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D0862AC-C54A-4F59-B43C-9D70ED695007}" srcId="{719AB121-F579-420F-8E09-4C0B7DD0B6C7}" destId="{85E085C8-C665-485B-BDDD-D0679F658B73}" srcOrd="1" destOrd="0" parTransId="{B416DE11-9DA2-4E15-A73F-BAEE705CFC7A}" sibTransId="{012C53E0-126F-4BFB-9F32-98490E87C2CB}"/>
    <dgm:cxn modelId="{78CC84D2-4082-44FF-901C-18FD823DF73C}" type="presOf" srcId="{719AB121-F579-420F-8E09-4C0B7DD0B6C7}" destId="{5F51151F-972B-4351-9071-DF8D8B10FFC2}" srcOrd="0" destOrd="0" presId="urn:microsoft.com/office/officeart/2005/8/layout/default"/>
    <dgm:cxn modelId="{E0BC8BEF-A4EA-4832-ACCC-20D243F6B5DB}" type="presOf" srcId="{132708F2-0714-4043-B998-2DFA7824F7E0}" destId="{02A2390B-C41D-4680-AC6E-731637C4F413}" srcOrd="0" destOrd="0" presId="urn:microsoft.com/office/officeart/2005/8/layout/default"/>
    <dgm:cxn modelId="{BA9367B3-515F-43C3-B462-49977F7BDB43}" srcId="{719AB121-F579-420F-8E09-4C0B7DD0B6C7}" destId="{132708F2-0714-4043-B998-2DFA7824F7E0}" srcOrd="5" destOrd="0" parTransId="{B6C0F2FE-6969-4B9F-9B41-E6566AEF7DE3}" sibTransId="{B59F8D9A-8CE7-454B-A8CD-86C1E0B1CD6A}"/>
    <dgm:cxn modelId="{51A374FF-4A69-4CBD-8B8A-061223717FC1}" type="presOf" srcId="{BE4E0640-981F-45A4-A1DD-871BD3D4003B}" destId="{25220F29-73C3-4731-81EC-405D5667B2BE}" srcOrd="0" destOrd="0" presId="urn:microsoft.com/office/officeart/2005/8/layout/default"/>
    <dgm:cxn modelId="{C7A1159D-00C2-461B-AF12-134402F87759}" type="presOf" srcId="{CD6F6993-EE59-4A5A-B56D-2D96F64FB9C5}" destId="{B410A7AB-25BB-4290-8A9C-347F1A741B03}" srcOrd="0" destOrd="0" presId="urn:microsoft.com/office/officeart/2005/8/layout/default"/>
    <dgm:cxn modelId="{165AA56D-1EAA-4FB9-A2D5-FD2B55B190BA}" srcId="{719AB121-F579-420F-8E09-4C0B7DD0B6C7}" destId="{CD07D2AD-3BEA-446E-899A-45C00BD8F1AB}" srcOrd="2" destOrd="0" parTransId="{7FDB0E4C-2EE7-41CC-9772-7893D79CACFF}" sibTransId="{DE14AA8C-1D3F-4BFB-8AB4-B0A563355494}"/>
    <dgm:cxn modelId="{1332019B-78B6-4CFF-8CF7-0196A09A7B8A}" srcId="{719AB121-F579-420F-8E09-4C0B7DD0B6C7}" destId="{BE4E0640-981F-45A4-A1DD-871BD3D4003B}" srcOrd="0" destOrd="0" parTransId="{B00532EE-6B03-477F-BB66-FC7F7F907F6E}" sibTransId="{9D945885-8132-4F8B-8816-0B610B4B5BA8}"/>
    <dgm:cxn modelId="{7EB61236-3677-4967-ADD9-2328A26FE296}" type="presOf" srcId="{85E085C8-C665-485B-BDDD-D0679F658B73}" destId="{4C4E1C2E-07BE-4468-A457-4075FD00DA2B}" srcOrd="0" destOrd="0" presId="urn:microsoft.com/office/officeart/2005/8/layout/default"/>
    <dgm:cxn modelId="{7FDEB255-5295-474E-8C24-80D5107DF0F4}" srcId="{719AB121-F579-420F-8E09-4C0B7DD0B6C7}" destId="{98A258C9-D76E-4F63-BAC2-7F139DBD492D}" srcOrd="3" destOrd="0" parTransId="{FED6225D-3426-47BA-A014-EC970BE0BB75}" sibTransId="{B287FDFA-B141-49B7-9C73-8906DCD66A1E}"/>
    <dgm:cxn modelId="{FCF84F27-5E39-409C-BAEA-2D310E484A47}" type="presOf" srcId="{CD07D2AD-3BEA-446E-899A-45C00BD8F1AB}" destId="{BD6574C4-7289-4951-96C7-4C2B6FC7ACA5}" srcOrd="0" destOrd="0" presId="urn:microsoft.com/office/officeart/2005/8/layout/default"/>
    <dgm:cxn modelId="{C58317A9-5DA1-4D62-9546-22082F6E0AB2}" type="presOf" srcId="{98A258C9-D76E-4F63-BAC2-7F139DBD492D}" destId="{AB84EAB9-9273-44E1-8D61-0155F8BDFDB4}" srcOrd="0" destOrd="0" presId="urn:microsoft.com/office/officeart/2005/8/layout/default"/>
    <dgm:cxn modelId="{35838F13-C160-4527-A2B6-A6A186E99522}" srcId="{719AB121-F579-420F-8E09-4C0B7DD0B6C7}" destId="{CD6F6993-EE59-4A5A-B56D-2D96F64FB9C5}" srcOrd="4" destOrd="0" parTransId="{524BEA49-CE93-477F-A137-1BB61A010833}" sibTransId="{633DFCF2-3253-4F6C-A504-A9D5C4A5BA3C}"/>
    <dgm:cxn modelId="{AE3057EC-FB69-479D-A342-D1A42D7CEB29}" type="presParOf" srcId="{5F51151F-972B-4351-9071-DF8D8B10FFC2}" destId="{25220F29-73C3-4731-81EC-405D5667B2BE}" srcOrd="0" destOrd="0" presId="urn:microsoft.com/office/officeart/2005/8/layout/default"/>
    <dgm:cxn modelId="{886548C4-3484-4C20-9C42-BA300BA6EE8C}" type="presParOf" srcId="{5F51151F-972B-4351-9071-DF8D8B10FFC2}" destId="{29B08179-830C-4901-97EB-2008C0A26758}" srcOrd="1" destOrd="0" presId="urn:microsoft.com/office/officeart/2005/8/layout/default"/>
    <dgm:cxn modelId="{83CE9E21-B69D-479F-B4A7-2EA9C179E352}" type="presParOf" srcId="{5F51151F-972B-4351-9071-DF8D8B10FFC2}" destId="{4C4E1C2E-07BE-4468-A457-4075FD00DA2B}" srcOrd="2" destOrd="0" presId="urn:microsoft.com/office/officeart/2005/8/layout/default"/>
    <dgm:cxn modelId="{8F1AE401-5BDC-4708-B916-D4EA249BFE1C}" type="presParOf" srcId="{5F51151F-972B-4351-9071-DF8D8B10FFC2}" destId="{00720351-DBDD-4725-AAF5-75C5E928CC80}" srcOrd="3" destOrd="0" presId="urn:microsoft.com/office/officeart/2005/8/layout/default"/>
    <dgm:cxn modelId="{FD9044F6-1419-44F6-B8FD-9BF259E63543}" type="presParOf" srcId="{5F51151F-972B-4351-9071-DF8D8B10FFC2}" destId="{BD6574C4-7289-4951-96C7-4C2B6FC7ACA5}" srcOrd="4" destOrd="0" presId="urn:microsoft.com/office/officeart/2005/8/layout/default"/>
    <dgm:cxn modelId="{659C9062-182A-45BB-A6DE-5652E7947BFF}" type="presParOf" srcId="{5F51151F-972B-4351-9071-DF8D8B10FFC2}" destId="{7F7A5232-DD28-497C-B9B0-B0C94ED84171}" srcOrd="5" destOrd="0" presId="urn:microsoft.com/office/officeart/2005/8/layout/default"/>
    <dgm:cxn modelId="{0BB6EE51-6453-4B1F-AFB9-D821D764E451}" type="presParOf" srcId="{5F51151F-972B-4351-9071-DF8D8B10FFC2}" destId="{AB84EAB9-9273-44E1-8D61-0155F8BDFDB4}" srcOrd="6" destOrd="0" presId="urn:microsoft.com/office/officeart/2005/8/layout/default"/>
    <dgm:cxn modelId="{4AC4F4A4-51FB-4070-A72C-8E7915E1B606}" type="presParOf" srcId="{5F51151F-972B-4351-9071-DF8D8B10FFC2}" destId="{07787B5C-847C-4A88-8483-C6E249848735}" srcOrd="7" destOrd="0" presId="urn:microsoft.com/office/officeart/2005/8/layout/default"/>
    <dgm:cxn modelId="{EC025DA5-96B5-4814-B040-0CC78020EE83}" type="presParOf" srcId="{5F51151F-972B-4351-9071-DF8D8B10FFC2}" destId="{B410A7AB-25BB-4290-8A9C-347F1A741B03}" srcOrd="8" destOrd="0" presId="urn:microsoft.com/office/officeart/2005/8/layout/default"/>
    <dgm:cxn modelId="{08D20249-4000-4D33-B1EA-0A2378D8206C}" type="presParOf" srcId="{5F51151F-972B-4351-9071-DF8D8B10FFC2}" destId="{88BE53A3-C54B-48B7-AD4A-191ACF21B7C1}" srcOrd="9" destOrd="0" presId="urn:microsoft.com/office/officeart/2005/8/layout/default"/>
    <dgm:cxn modelId="{2AA4822E-E278-4184-BFE3-F5FC5373902E}" type="presParOf" srcId="{5F51151F-972B-4351-9071-DF8D8B10FFC2}" destId="{02A2390B-C41D-4680-AC6E-731637C4F413}" srcOrd="10" destOrd="0" presId="urn:microsoft.com/office/officeart/2005/8/layout/default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A5C8B-D7C3-49CC-90A8-DF2CF57FEB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5EA3AE-F242-4E10-8B04-C9ABDC9CD736}">
      <dgm:prSet phldrT="[Text]" custT="1"/>
      <dgm:spPr/>
      <dgm:t>
        <a:bodyPr/>
        <a:lstStyle/>
        <a:p>
          <a:r>
            <a:rPr lang="de-DE" sz="2400" dirty="0" smtClean="0">
              <a:solidFill>
                <a:srgbClr val="FF0000"/>
              </a:solidFill>
            </a:rPr>
            <a:t>Allg. Cissoide</a:t>
          </a:r>
          <a:endParaRPr lang="de-DE" sz="2400" dirty="0">
            <a:solidFill>
              <a:srgbClr val="FF0000"/>
            </a:solidFill>
          </a:endParaRPr>
        </a:p>
      </dgm:t>
    </dgm:pt>
    <dgm:pt modelId="{F4DF85AC-ACAD-4361-9C86-0617C7A680B6}" type="parTrans" cxnId="{6FD3E66A-3BC3-4AC2-9192-8388C329579C}">
      <dgm:prSet/>
      <dgm:spPr/>
      <dgm:t>
        <a:bodyPr/>
        <a:lstStyle/>
        <a:p>
          <a:endParaRPr lang="de-DE"/>
        </a:p>
      </dgm:t>
    </dgm:pt>
    <dgm:pt modelId="{E5BC6E0D-07F3-4D68-B075-57BE7A08A4CD}" type="sibTrans" cxnId="{6FD3E66A-3BC3-4AC2-9192-8388C329579C}">
      <dgm:prSet/>
      <dgm:spPr/>
      <dgm:t>
        <a:bodyPr/>
        <a:lstStyle/>
        <a:p>
          <a:endParaRPr lang="de-DE"/>
        </a:p>
      </dgm:t>
    </dgm:pt>
    <dgm:pt modelId="{839EC490-A085-4856-91D5-3287A0DD7E58}">
      <dgm:prSet phldrT="[Text]" custT="1"/>
      <dgm:spPr/>
      <dgm:t>
        <a:bodyPr/>
        <a:lstStyle/>
        <a:p>
          <a:r>
            <a:rPr lang="de-DE" sz="2000" dirty="0" smtClean="0"/>
            <a:t>Konchoide</a:t>
          </a:r>
          <a:endParaRPr lang="de-DE" sz="2000" dirty="0"/>
        </a:p>
      </dgm:t>
    </dgm:pt>
    <dgm:pt modelId="{A111F66C-FA0D-45ED-B943-6A7C40D5AB86}" type="parTrans" cxnId="{EFCD1777-CF23-46BB-BFDC-6191DAA1A3CF}">
      <dgm:prSet/>
      <dgm:spPr/>
      <dgm:t>
        <a:bodyPr/>
        <a:lstStyle/>
        <a:p>
          <a:endParaRPr lang="de-DE"/>
        </a:p>
      </dgm:t>
    </dgm:pt>
    <dgm:pt modelId="{E32559FB-DA57-4BD2-999C-5656409F98E3}" type="sibTrans" cxnId="{EFCD1777-CF23-46BB-BFDC-6191DAA1A3CF}">
      <dgm:prSet/>
      <dgm:spPr/>
      <dgm:t>
        <a:bodyPr/>
        <a:lstStyle/>
        <a:p>
          <a:endParaRPr lang="de-DE"/>
        </a:p>
      </dgm:t>
    </dgm:pt>
    <dgm:pt modelId="{DE496192-9359-432F-B1FA-AE32E0666FF1}">
      <dgm:prSet phldrT="[Text]" custT="1"/>
      <dgm:spPr/>
      <dgm:t>
        <a:bodyPr/>
        <a:lstStyle/>
        <a:p>
          <a:r>
            <a:rPr lang="de-DE" sz="2000" dirty="0" smtClean="0"/>
            <a:t>Nikomedes</a:t>
          </a:r>
          <a:endParaRPr lang="de-DE" sz="1200" dirty="0"/>
        </a:p>
      </dgm:t>
    </dgm:pt>
    <dgm:pt modelId="{7CB8C066-C4C8-434B-986E-64D7390B7F24}" type="parTrans" cxnId="{0D63DFE0-9817-45FF-8FDA-F11E2E19D285}">
      <dgm:prSet/>
      <dgm:spPr/>
      <dgm:t>
        <a:bodyPr/>
        <a:lstStyle/>
        <a:p>
          <a:endParaRPr lang="de-DE"/>
        </a:p>
      </dgm:t>
    </dgm:pt>
    <dgm:pt modelId="{3EF2804E-5148-4E84-8175-273A8ADCEC84}" type="sibTrans" cxnId="{0D63DFE0-9817-45FF-8FDA-F11E2E19D285}">
      <dgm:prSet/>
      <dgm:spPr/>
      <dgm:t>
        <a:bodyPr/>
        <a:lstStyle/>
        <a:p>
          <a:endParaRPr lang="de-DE"/>
        </a:p>
      </dgm:t>
    </dgm:pt>
    <dgm:pt modelId="{D89BB9D5-71FE-4674-B3F6-E3FFFE493165}">
      <dgm:prSet phldrT="[Text]" custT="1"/>
      <dgm:spPr/>
      <dgm:t>
        <a:bodyPr/>
        <a:lstStyle/>
        <a:p>
          <a:r>
            <a:rPr lang="de-DE" sz="2000" dirty="0" smtClean="0"/>
            <a:t>Pascal</a:t>
          </a:r>
          <a:endParaRPr lang="de-DE" sz="1200" dirty="0"/>
        </a:p>
      </dgm:t>
    </dgm:pt>
    <dgm:pt modelId="{E8B65585-C23C-4701-A776-516F47DB3852}" type="parTrans" cxnId="{51FBA98D-2380-49BF-AABC-3FE811370B74}">
      <dgm:prSet/>
      <dgm:spPr/>
      <dgm:t>
        <a:bodyPr/>
        <a:lstStyle/>
        <a:p>
          <a:endParaRPr lang="de-DE"/>
        </a:p>
      </dgm:t>
    </dgm:pt>
    <dgm:pt modelId="{F3CE0511-315B-4A33-829A-D0358653E39F}" type="sibTrans" cxnId="{51FBA98D-2380-49BF-AABC-3FE811370B74}">
      <dgm:prSet/>
      <dgm:spPr/>
      <dgm:t>
        <a:bodyPr/>
        <a:lstStyle/>
        <a:p>
          <a:endParaRPr lang="de-DE"/>
        </a:p>
      </dgm:t>
    </dgm:pt>
    <dgm:pt modelId="{7E6F1DF6-634C-4C8E-A47A-CCC39D824307}">
      <dgm:prSet phldrT="[Text]" custT="1"/>
      <dgm:spPr/>
      <dgm:t>
        <a:bodyPr/>
        <a:lstStyle/>
        <a:p>
          <a:r>
            <a:rPr lang="de-DE" sz="2000" dirty="0" smtClean="0"/>
            <a:t>Strophoide</a:t>
          </a:r>
        </a:p>
        <a:p>
          <a:r>
            <a:rPr lang="de-DE" sz="1200" dirty="0" smtClean="0"/>
            <a:t>Standardform</a:t>
          </a:r>
          <a:endParaRPr lang="de-DE" sz="1200" dirty="0"/>
        </a:p>
      </dgm:t>
    </dgm:pt>
    <dgm:pt modelId="{7C817843-8BF7-4ED1-9CEC-3D982AF1E413}" type="parTrans" cxnId="{AE3B61E2-6E07-483F-9E97-B32B3190EB68}">
      <dgm:prSet/>
      <dgm:spPr/>
      <dgm:t>
        <a:bodyPr/>
        <a:lstStyle/>
        <a:p>
          <a:endParaRPr lang="de-DE"/>
        </a:p>
      </dgm:t>
    </dgm:pt>
    <dgm:pt modelId="{8A858007-E93A-441E-B84F-309FFEA34E78}" type="sibTrans" cxnId="{AE3B61E2-6E07-483F-9E97-B32B3190EB68}">
      <dgm:prSet/>
      <dgm:spPr/>
      <dgm:t>
        <a:bodyPr/>
        <a:lstStyle/>
        <a:p>
          <a:endParaRPr lang="de-DE"/>
        </a:p>
      </dgm:t>
    </dgm:pt>
    <dgm:pt modelId="{F2F25D57-951F-451E-9B7C-CA18CBBD039F}">
      <dgm:prSet custT="1"/>
      <dgm:spPr/>
      <dgm:t>
        <a:bodyPr/>
        <a:lstStyle/>
        <a:p>
          <a:r>
            <a:rPr lang="de-DE" sz="2000" dirty="0" err="1" smtClean="0"/>
            <a:t>Trisektrix</a:t>
          </a:r>
          <a:endParaRPr lang="de-DE" sz="2000" dirty="0" smtClean="0"/>
        </a:p>
        <a:p>
          <a:r>
            <a:rPr lang="de-DE" sz="2000" dirty="0" err="1" smtClean="0"/>
            <a:t>v.Maclaurin</a:t>
          </a:r>
          <a:endParaRPr lang="de-DE" sz="2000" dirty="0"/>
        </a:p>
      </dgm:t>
    </dgm:pt>
    <dgm:pt modelId="{9063E7AF-F805-4999-8FC1-D6588BA12E19}" type="parTrans" cxnId="{1029CDCE-6567-4C05-859A-2B584436388D}">
      <dgm:prSet/>
      <dgm:spPr/>
      <dgm:t>
        <a:bodyPr/>
        <a:lstStyle/>
        <a:p>
          <a:endParaRPr lang="de-DE"/>
        </a:p>
      </dgm:t>
    </dgm:pt>
    <dgm:pt modelId="{7938D4D6-D345-4685-AA21-B0E1882F7FEC}" type="sibTrans" cxnId="{1029CDCE-6567-4C05-859A-2B584436388D}">
      <dgm:prSet/>
      <dgm:spPr/>
      <dgm:t>
        <a:bodyPr/>
        <a:lstStyle/>
        <a:p>
          <a:endParaRPr lang="de-DE"/>
        </a:p>
      </dgm:t>
    </dgm:pt>
    <dgm:pt modelId="{2B848EA4-5E84-4D3D-9D0A-12DA55BC77C9}">
      <dgm:prSet custT="1"/>
      <dgm:spPr/>
      <dgm:t>
        <a:bodyPr/>
        <a:lstStyle/>
        <a:p>
          <a:r>
            <a:rPr lang="de-DE" sz="2000" dirty="0" smtClean="0"/>
            <a:t>Lemniskate</a:t>
          </a:r>
          <a:endParaRPr lang="de-DE" sz="1700" dirty="0"/>
        </a:p>
      </dgm:t>
    </dgm:pt>
    <dgm:pt modelId="{9AF8FDFD-4F98-430A-BB47-E4DFD0E59EA5}" type="parTrans" cxnId="{D7B17C5D-1C29-43DA-AACF-27C15B51849B}">
      <dgm:prSet/>
      <dgm:spPr/>
      <dgm:t>
        <a:bodyPr/>
        <a:lstStyle/>
        <a:p>
          <a:endParaRPr lang="de-DE"/>
        </a:p>
      </dgm:t>
    </dgm:pt>
    <dgm:pt modelId="{7F84577A-BFA8-454F-9CDE-6893DBCBE2C9}" type="sibTrans" cxnId="{D7B17C5D-1C29-43DA-AACF-27C15B51849B}">
      <dgm:prSet/>
      <dgm:spPr/>
      <dgm:t>
        <a:bodyPr/>
        <a:lstStyle/>
        <a:p>
          <a:endParaRPr lang="de-DE"/>
        </a:p>
      </dgm:t>
    </dgm:pt>
    <dgm:pt modelId="{6CBF3CFE-5D26-4358-8E1A-275C403BBEB0}">
      <dgm:prSet/>
      <dgm:spPr/>
      <dgm:t>
        <a:bodyPr/>
        <a:lstStyle/>
        <a:p>
          <a:r>
            <a:rPr lang="de-DE" dirty="0" smtClean="0"/>
            <a:t>Kardioide</a:t>
          </a:r>
          <a:endParaRPr lang="de-DE" dirty="0"/>
        </a:p>
      </dgm:t>
    </dgm:pt>
    <dgm:pt modelId="{A4F7A559-2707-476C-9491-35192993CBD1}" type="parTrans" cxnId="{DF1D1F10-6BE4-457D-A064-6FF8B931AAF0}">
      <dgm:prSet/>
      <dgm:spPr/>
      <dgm:t>
        <a:bodyPr/>
        <a:lstStyle/>
        <a:p>
          <a:endParaRPr lang="de-DE"/>
        </a:p>
      </dgm:t>
    </dgm:pt>
    <dgm:pt modelId="{D7A7EFA4-ED0D-4D9C-9BE8-AFCCDDAED3D9}" type="sibTrans" cxnId="{DF1D1F10-6BE4-457D-A064-6FF8B931AAF0}">
      <dgm:prSet/>
      <dgm:spPr/>
      <dgm:t>
        <a:bodyPr/>
        <a:lstStyle/>
        <a:p>
          <a:endParaRPr lang="de-DE"/>
        </a:p>
      </dgm:t>
    </dgm:pt>
    <dgm:pt modelId="{3BB34BA5-CAAD-4374-91D6-F7797881CBD7}">
      <dgm:prSet custT="1"/>
      <dgm:spPr>
        <a:solidFill>
          <a:srgbClr val="FF0000">
            <a:alpha val="90000"/>
          </a:srgbClr>
        </a:solidFill>
      </dgm:spPr>
      <dgm:t>
        <a:bodyPr vert="vert"/>
        <a:lstStyle/>
        <a:p>
          <a:r>
            <a:rPr lang="de-DE" sz="2800" dirty="0" smtClean="0">
              <a:solidFill>
                <a:schemeClr val="bg1"/>
              </a:solidFill>
            </a:rPr>
            <a:t>Erfindungen</a:t>
          </a:r>
          <a:endParaRPr lang="de-DE" sz="1400" dirty="0">
            <a:solidFill>
              <a:schemeClr val="bg1"/>
            </a:solidFill>
          </a:endParaRPr>
        </a:p>
      </dgm:t>
    </dgm:pt>
    <dgm:pt modelId="{6D449101-CD69-4F9C-9C1B-D87815798A82}" type="parTrans" cxnId="{7DED7F73-973E-4C5F-9D99-B6837DE20E56}">
      <dgm:prSet/>
      <dgm:spPr/>
      <dgm:t>
        <a:bodyPr/>
        <a:lstStyle/>
        <a:p>
          <a:endParaRPr lang="de-DE"/>
        </a:p>
      </dgm:t>
    </dgm:pt>
    <dgm:pt modelId="{00E5A308-6AB4-4C2D-9393-379C3584A00C}" type="sibTrans" cxnId="{7DED7F73-973E-4C5F-9D99-B6837DE20E56}">
      <dgm:prSet/>
      <dgm:spPr/>
      <dgm:t>
        <a:bodyPr/>
        <a:lstStyle/>
        <a:p>
          <a:endParaRPr lang="de-DE"/>
        </a:p>
      </dgm:t>
    </dgm:pt>
    <dgm:pt modelId="{AA8BB5A1-534C-414F-AF20-4BD2C5231DC3}" type="pres">
      <dgm:prSet presAssocID="{F91A5C8B-D7C3-49CC-90A8-DF2CF57FEB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3C294E5-0834-443F-B993-F1642E55DB4A}" type="pres">
      <dgm:prSet presAssocID="{475EA3AE-F242-4E10-8B04-C9ABDC9CD736}" presName="hierRoot1" presStyleCnt="0"/>
      <dgm:spPr/>
    </dgm:pt>
    <dgm:pt modelId="{9BEE3E79-BF80-4092-AD7C-F07BB1AA9879}" type="pres">
      <dgm:prSet presAssocID="{475EA3AE-F242-4E10-8B04-C9ABDC9CD736}" presName="composite" presStyleCnt="0"/>
      <dgm:spPr/>
    </dgm:pt>
    <dgm:pt modelId="{F6C6CBEF-AA40-481E-A69B-EB66E60C3F84}" type="pres">
      <dgm:prSet presAssocID="{475EA3AE-F242-4E10-8B04-C9ABDC9CD736}" presName="background" presStyleLbl="node0" presStyleIdx="0" presStyleCnt="1"/>
      <dgm:spPr/>
    </dgm:pt>
    <dgm:pt modelId="{9F4433AC-6352-45E7-9F62-5F19B7B9CF45}" type="pres">
      <dgm:prSet presAssocID="{475EA3AE-F242-4E10-8B04-C9ABDC9CD736}" presName="text" presStyleLbl="fgAcc0" presStyleIdx="0" presStyleCnt="1" custScaleX="228454" custScaleY="1357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BBFD4D7-EE61-42CD-89E7-26A5635FFCD5}" type="pres">
      <dgm:prSet presAssocID="{475EA3AE-F242-4E10-8B04-C9ABDC9CD736}" presName="hierChild2" presStyleCnt="0"/>
      <dgm:spPr/>
    </dgm:pt>
    <dgm:pt modelId="{8A2E043A-E791-48CA-9917-62A9659EE972}" type="pres">
      <dgm:prSet presAssocID="{A111F66C-FA0D-45ED-B943-6A7C40D5AB86}" presName="Name10" presStyleLbl="parChTrans1D2" presStyleIdx="0" presStyleCnt="5"/>
      <dgm:spPr/>
      <dgm:t>
        <a:bodyPr/>
        <a:lstStyle/>
        <a:p>
          <a:endParaRPr lang="de-DE"/>
        </a:p>
      </dgm:t>
    </dgm:pt>
    <dgm:pt modelId="{6F266CA9-6E71-4220-B1F0-774F982640C1}" type="pres">
      <dgm:prSet presAssocID="{839EC490-A085-4856-91D5-3287A0DD7E58}" presName="hierRoot2" presStyleCnt="0"/>
      <dgm:spPr/>
    </dgm:pt>
    <dgm:pt modelId="{2F6C9397-465C-457B-A744-C88D9C347CDA}" type="pres">
      <dgm:prSet presAssocID="{839EC490-A085-4856-91D5-3287A0DD7E58}" presName="composite2" presStyleCnt="0"/>
      <dgm:spPr/>
    </dgm:pt>
    <dgm:pt modelId="{A52E2CE2-2D82-46BE-91CB-B9930F879FDC}" type="pres">
      <dgm:prSet presAssocID="{839EC490-A085-4856-91D5-3287A0DD7E58}" presName="background2" presStyleLbl="node2" presStyleIdx="0" presStyleCnt="5"/>
      <dgm:spPr/>
    </dgm:pt>
    <dgm:pt modelId="{8A6D0F6A-D5CB-4755-9CEC-62933BF06E83}" type="pres">
      <dgm:prSet presAssocID="{839EC490-A085-4856-91D5-3287A0DD7E58}" presName="text2" presStyleLbl="fgAcc2" presStyleIdx="0" presStyleCnt="5" custScaleX="1731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4386EF6-2C62-45FA-8AC6-0D32D8145619}" type="pres">
      <dgm:prSet presAssocID="{839EC490-A085-4856-91D5-3287A0DD7E58}" presName="hierChild3" presStyleCnt="0"/>
      <dgm:spPr/>
    </dgm:pt>
    <dgm:pt modelId="{FFA7E69B-4DB0-4D59-B6B0-C99712AF8AE7}" type="pres">
      <dgm:prSet presAssocID="{7CB8C066-C4C8-434B-986E-64D7390B7F24}" presName="Name17" presStyleLbl="parChTrans1D3" presStyleIdx="0" presStyleCnt="2"/>
      <dgm:spPr/>
      <dgm:t>
        <a:bodyPr/>
        <a:lstStyle/>
        <a:p>
          <a:endParaRPr lang="de-DE"/>
        </a:p>
      </dgm:t>
    </dgm:pt>
    <dgm:pt modelId="{46D2C5B7-6537-4B7F-A620-909877035B56}" type="pres">
      <dgm:prSet presAssocID="{DE496192-9359-432F-B1FA-AE32E0666FF1}" presName="hierRoot3" presStyleCnt="0"/>
      <dgm:spPr/>
    </dgm:pt>
    <dgm:pt modelId="{1AA7DFDE-4E75-49C4-9969-52EB3C3D3497}" type="pres">
      <dgm:prSet presAssocID="{DE496192-9359-432F-B1FA-AE32E0666FF1}" presName="composite3" presStyleCnt="0"/>
      <dgm:spPr/>
    </dgm:pt>
    <dgm:pt modelId="{C6E54373-7DD8-4003-88C3-7AEC8F6F1D42}" type="pres">
      <dgm:prSet presAssocID="{DE496192-9359-432F-B1FA-AE32E0666FF1}" presName="background3" presStyleLbl="node3" presStyleIdx="0" presStyleCnt="2"/>
      <dgm:spPr/>
    </dgm:pt>
    <dgm:pt modelId="{6354A5EF-CBAE-4DD2-B952-C706C021A24A}" type="pres">
      <dgm:prSet presAssocID="{DE496192-9359-432F-B1FA-AE32E0666FF1}" presName="text3" presStyleLbl="fgAcc3" presStyleIdx="0" presStyleCnt="2" custScaleX="1530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1831BEA-3840-48F1-8265-AB6BC1DE7E9F}" type="pres">
      <dgm:prSet presAssocID="{DE496192-9359-432F-B1FA-AE32E0666FF1}" presName="hierChild4" presStyleCnt="0"/>
      <dgm:spPr/>
    </dgm:pt>
    <dgm:pt modelId="{6FB94258-8C2C-493F-B9EF-ECA0B57E9B9D}" type="pres">
      <dgm:prSet presAssocID="{E8B65585-C23C-4701-A776-516F47DB3852}" presName="Name17" presStyleLbl="parChTrans1D3" presStyleIdx="1" presStyleCnt="2"/>
      <dgm:spPr/>
      <dgm:t>
        <a:bodyPr/>
        <a:lstStyle/>
        <a:p>
          <a:endParaRPr lang="de-DE"/>
        </a:p>
      </dgm:t>
    </dgm:pt>
    <dgm:pt modelId="{2932BB3B-75CB-4D23-A782-9F8D5FF0F012}" type="pres">
      <dgm:prSet presAssocID="{D89BB9D5-71FE-4674-B3F6-E3FFFE493165}" presName="hierRoot3" presStyleCnt="0"/>
      <dgm:spPr/>
    </dgm:pt>
    <dgm:pt modelId="{7A84DDA2-58FA-445E-825F-999557098D40}" type="pres">
      <dgm:prSet presAssocID="{D89BB9D5-71FE-4674-B3F6-E3FFFE493165}" presName="composite3" presStyleCnt="0"/>
      <dgm:spPr/>
    </dgm:pt>
    <dgm:pt modelId="{F939FE40-24C2-4CF9-86CD-0AACEFD702A6}" type="pres">
      <dgm:prSet presAssocID="{D89BB9D5-71FE-4674-B3F6-E3FFFE493165}" presName="background3" presStyleLbl="node3" presStyleIdx="1" presStyleCnt="2"/>
      <dgm:spPr/>
    </dgm:pt>
    <dgm:pt modelId="{B41CD89C-F8AF-49BC-80AF-8FC15DD0E131}" type="pres">
      <dgm:prSet presAssocID="{D89BB9D5-71FE-4674-B3F6-E3FFFE493165}" presName="text3" presStyleLbl="fgAcc3" presStyleIdx="1" presStyleCnt="2" custScaleX="969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DDF989-0223-4343-8EC5-F9E6E77C3EF8}" type="pres">
      <dgm:prSet presAssocID="{D89BB9D5-71FE-4674-B3F6-E3FFFE493165}" presName="hierChild4" presStyleCnt="0"/>
      <dgm:spPr/>
    </dgm:pt>
    <dgm:pt modelId="{94E2BD53-7732-4C7E-9F5E-455A7C1C7826}" type="pres">
      <dgm:prSet presAssocID="{A4F7A559-2707-476C-9491-35192993CBD1}" presName="Name23" presStyleLbl="parChTrans1D4" presStyleIdx="0" presStyleCnt="1"/>
      <dgm:spPr/>
      <dgm:t>
        <a:bodyPr/>
        <a:lstStyle/>
        <a:p>
          <a:endParaRPr lang="de-DE"/>
        </a:p>
      </dgm:t>
    </dgm:pt>
    <dgm:pt modelId="{8F680592-934B-489C-9399-649D250F5C62}" type="pres">
      <dgm:prSet presAssocID="{6CBF3CFE-5D26-4358-8E1A-275C403BBEB0}" presName="hierRoot4" presStyleCnt="0"/>
      <dgm:spPr/>
    </dgm:pt>
    <dgm:pt modelId="{2DC64F92-9760-4A2E-A800-CC2378FC7012}" type="pres">
      <dgm:prSet presAssocID="{6CBF3CFE-5D26-4358-8E1A-275C403BBEB0}" presName="composite4" presStyleCnt="0"/>
      <dgm:spPr/>
    </dgm:pt>
    <dgm:pt modelId="{D9E00FCE-5346-4047-BE7C-930CCE4739DC}" type="pres">
      <dgm:prSet presAssocID="{6CBF3CFE-5D26-4358-8E1A-275C403BBEB0}" presName="background4" presStyleLbl="node4" presStyleIdx="0" presStyleCnt="1"/>
      <dgm:spPr/>
    </dgm:pt>
    <dgm:pt modelId="{107B93F0-BD44-42A3-9282-EDFACDB21945}" type="pres">
      <dgm:prSet presAssocID="{6CBF3CFE-5D26-4358-8E1A-275C403BBEB0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2958A1-AFE1-4A85-A64A-4FED10CDC52A}" type="pres">
      <dgm:prSet presAssocID="{6CBF3CFE-5D26-4358-8E1A-275C403BBEB0}" presName="hierChild5" presStyleCnt="0"/>
      <dgm:spPr/>
    </dgm:pt>
    <dgm:pt modelId="{F2ED5BA3-277B-459B-812B-56BA677A7C6E}" type="pres">
      <dgm:prSet presAssocID="{7C817843-8BF7-4ED1-9CEC-3D982AF1E413}" presName="Name10" presStyleLbl="parChTrans1D2" presStyleIdx="1" presStyleCnt="5"/>
      <dgm:spPr/>
      <dgm:t>
        <a:bodyPr/>
        <a:lstStyle/>
        <a:p>
          <a:endParaRPr lang="de-DE"/>
        </a:p>
      </dgm:t>
    </dgm:pt>
    <dgm:pt modelId="{50B0CFD0-228D-4B50-AFFE-A7994DD8B73B}" type="pres">
      <dgm:prSet presAssocID="{7E6F1DF6-634C-4C8E-A47A-CCC39D824307}" presName="hierRoot2" presStyleCnt="0"/>
      <dgm:spPr/>
    </dgm:pt>
    <dgm:pt modelId="{D6AAE39C-B307-43FD-9168-71C65165B617}" type="pres">
      <dgm:prSet presAssocID="{7E6F1DF6-634C-4C8E-A47A-CCC39D824307}" presName="composite2" presStyleCnt="0"/>
      <dgm:spPr/>
    </dgm:pt>
    <dgm:pt modelId="{C808B1D6-DD94-40F7-9E46-B536AA7C85C3}" type="pres">
      <dgm:prSet presAssocID="{7E6F1DF6-634C-4C8E-A47A-CCC39D824307}" presName="background2" presStyleLbl="node2" presStyleIdx="1" presStyleCnt="5"/>
      <dgm:spPr/>
    </dgm:pt>
    <dgm:pt modelId="{8CA7DA52-47FE-473E-B79A-25DB54CC45BB}" type="pres">
      <dgm:prSet presAssocID="{7E6F1DF6-634C-4C8E-A47A-CCC39D824307}" presName="text2" presStyleLbl="fgAcc2" presStyleIdx="1" presStyleCnt="5" custScaleX="153212" custScaleY="1815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4674D4-F39F-4D70-8F1A-BD9952DF8B98}" type="pres">
      <dgm:prSet presAssocID="{7E6F1DF6-634C-4C8E-A47A-CCC39D824307}" presName="hierChild3" presStyleCnt="0"/>
      <dgm:spPr/>
    </dgm:pt>
    <dgm:pt modelId="{F49876A6-5102-43E6-96ED-1ADC980E8C79}" type="pres">
      <dgm:prSet presAssocID="{9063E7AF-F805-4999-8FC1-D6588BA12E19}" presName="Name10" presStyleLbl="parChTrans1D2" presStyleIdx="2" presStyleCnt="5"/>
      <dgm:spPr/>
      <dgm:t>
        <a:bodyPr/>
        <a:lstStyle/>
        <a:p>
          <a:endParaRPr lang="de-DE"/>
        </a:p>
      </dgm:t>
    </dgm:pt>
    <dgm:pt modelId="{507C8E99-E447-4511-8357-FBC441EBB5FB}" type="pres">
      <dgm:prSet presAssocID="{F2F25D57-951F-451E-9B7C-CA18CBBD039F}" presName="hierRoot2" presStyleCnt="0"/>
      <dgm:spPr/>
    </dgm:pt>
    <dgm:pt modelId="{E70D238C-D64A-4339-8DF9-4BB222A66C67}" type="pres">
      <dgm:prSet presAssocID="{F2F25D57-951F-451E-9B7C-CA18CBBD039F}" presName="composite2" presStyleCnt="0"/>
      <dgm:spPr/>
    </dgm:pt>
    <dgm:pt modelId="{7A70A547-B9BB-48D2-AE40-979221F6A834}" type="pres">
      <dgm:prSet presAssocID="{F2F25D57-951F-451E-9B7C-CA18CBBD039F}" presName="background2" presStyleLbl="node2" presStyleIdx="2" presStyleCnt="5"/>
      <dgm:spPr/>
    </dgm:pt>
    <dgm:pt modelId="{EB02DB33-C184-4A4C-A75C-7AF012A4AA51}" type="pres">
      <dgm:prSet presAssocID="{F2F25D57-951F-451E-9B7C-CA18CBBD039F}" presName="text2" presStyleLbl="fgAcc2" presStyleIdx="2" presStyleCnt="5" custScaleX="160304" custScaleY="178723" custLinFactNeighborX="-7485" custLinFactNeighborY="22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77F95D-F09E-4D26-A28B-5970D2A3B1DF}" type="pres">
      <dgm:prSet presAssocID="{F2F25D57-951F-451E-9B7C-CA18CBBD039F}" presName="hierChild3" presStyleCnt="0"/>
      <dgm:spPr/>
    </dgm:pt>
    <dgm:pt modelId="{15A46A00-A310-4DBC-A789-0FDC4FCB0EBE}" type="pres">
      <dgm:prSet presAssocID="{9AF8FDFD-4F98-430A-BB47-E4DFD0E59EA5}" presName="Name10" presStyleLbl="parChTrans1D2" presStyleIdx="3" presStyleCnt="5"/>
      <dgm:spPr/>
      <dgm:t>
        <a:bodyPr/>
        <a:lstStyle/>
        <a:p>
          <a:endParaRPr lang="de-DE"/>
        </a:p>
      </dgm:t>
    </dgm:pt>
    <dgm:pt modelId="{6A130435-5BE4-4D52-8D0A-4EA957BCBB61}" type="pres">
      <dgm:prSet presAssocID="{2B848EA4-5E84-4D3D-9D0A-12DA55BC77C9}" presName="hierRoot2" presStyleCnt="0"/>
      <dgm:spPr/>
    </dgm:pt>
    <dgm:pt modelId="{C04F1D83-C5E7-4791-8ED7-ABAAB505DA15}" type="pres">
      <dgm:prSet presAssocID="{2B848EA4-5E84-4D3D-9D0A-12DA55BC77C9}" presName="composite2" presStyleCnt="0"/>
      <dgm:spPr/>
    </dgm:pt>
    <dgm:pt modelId="{CFD96589-392B-4667-BC54-3139FFA413C1}" type="pres">
      <dgm:prSet presAssocID="{2B848EA4-5E84-4D3D-9D0A-12DA55BC77C9}" presName="background2" presStyleLbl="node2" presStyleIdx="3" presStyleCnt="5"/>
      <dgm:spPr/>
    </dgm:pt>
    <dgm:pt modelId="{A867482F-9145-4B27-9B16-65390ED616B7}" type="pres">
      <dgm:prSet presAssocID="{2B848EA4-5E84-4D3D-9D0A-12DA55BC77C9}" presName="text2" presStyleLbl="fgAcc2" presStyleIdx="3" presStyleCnt="5" custScaleX="160740" custLinFactNeighborX="1724" custLinFactNeighborY="22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CE02517-38E7-4AB1-B8BE-F52EB122B132}" type="pres">
      <dgm:prSet presAssocID="{2B848EA4-5E84-4D3D-9D0A-12DA55BC77C9}" presName="hierChild3" presStyleCnt="0"/>
      <dgm:spPr/>
    </dgm:pt>
    <dgm:pt modelId="{28755785-8FFA-494F-9212-45C9FC7F12F4}" type="pres">
      <dgm:prSet presAssocID="{6D449101-CD69-4F9C-9C1B-D87815798A82}" presName="Name10" presStyleLbl="parChTrans1D2" presStyleIdx="4" presStyleCnt="5"/>
      <dgm:spPr/>
      <dgm:t>
        <a:bodyPr/>
        <a:lstStyle/>
        <a:p>
          <a:endParaRPr lang="de-DE"/>
        </a:p>
      </dgm:t>
    </dgm:pt>
    <dgm:pt modelId="{AC9A2667-412F-4BC1-B462-8B146DBCE6B8}" type="pres">
      <dgm:prSet presAssocID="{3BB34BA5-CAAD-4374-91D6-F7797881CBD7}" presName="hierRoot2" presStyleCnt="0"/>
      <dgm:spPr/>
    </dgm:pt>
    <dgm:pt modelId="{1D9ACAE3-F1A4-40E4-8166-410F772E5C11}" type="pres">
      <dgm:prSet presAssocID="{3BB34BA5-CAAD-4374-91D6-F7797881CBD7}" presName="composite2" presStyleCnt="0"/>
      <dgm:spPr/>
    </dgm:pt>
    <dgm:pt modelId="{73DA567C-C5C6-454C-9B58-2ABCD92F9E99}" type="pres">
      <dgm:prSet presAssocID="{3BB34BA5-CAAD-4374-91D6-F7797881CBD7}" presName="background2" presStyleLbl="node2" presStyleIdx="4" presStyleCnt="5"/>
      <dgm:spPr/>
    </dgm:pt>
    <dgm:pt modelId="{47669442-4E73-4216-B40B-5D50CFC21111}" type="pres">
      <dgm:prSet presAssocID="{3BB34BA5-CAAD-4374-91D6-F7797881CBD7}" presName="text2" presStyleLbl="fgAcc2" presStyleIdx="4" presStyleCnt="5" custScaleY="410413" custLinFactNeighborX="148" custLinFactNeighborY="48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8C6E0C5-ED35-4F0A-878E-3D941754138D}" type="pres">
      <dgm:prSet presAssocID="{3BB34BA5-CAAD-4374-91D6-F7797881CBD7}" presName="hierChild3" presStyleCnt="0"/>
      <dgm:spPr/>
    </dgm:pt>
  </dgm:ptLst>
  <dgm:cxnLst>
    <dgm:cxn modelId="{310E7BA8-EE3F-44AC-9B2C-AD95E24B364E}" type="presOf" srcId="{475EA3AE-F242-4E10-8B04-C9ABDC9CD736}" destId="{9F4433AC-6352-45E7-9F62-5F19B7B9CF45}" srcOrd="0" destOrd="0" presId="urn:microsoft.com/office/officeart/2005/8/layout/hierarchy1"/>
    <dgm:cxn modelId="{D237EE35-CE23-49A8-B6A7-ED5D4A9DD243}" type="presOf" srcId="{A4F7A559-2707-476C-9491-35192993CBD1}" destId="{94E2BD53-7732-4C7E-9F5E-455A7C1C7826}" srcOrd="0" destOrd="0" presId="urn:microsoft.com/office/officeart/2005/8/layout/hierarchy1"/>
    <dgm:cxn modelId="{51FBA98D-2380-49BF-AABC-3FE811370B74}" srcId="{839EC490-A085-4856-91D5-3287A0DD7E58}" destId="{D89BB9D5-71FE-4674-B3F6-E3FFFE493165}" srcOrd="1" destOrd="0" parTransId="{E8B65585-C23C-4701-A776-516F47DB3852}" sibTransId="{F3CE0511-315B-4A33-829A-D0358653E39F}"/>
    <dgm:cxn modelId="{5E3FE275-7A32-4A70-A14E-BF3104FF1A5C}" type="presOf" srcId="{2B848EA4-5E84-4D3D-9D0A-12DA55BC77C9}" destId="{A867482F-9145-4B27-9B16-65390ED616B7}" srcOrd="0" destOrd="0" presId="urn:microsoft.com/office/officeart/2005/8/layout/hierarchy1"/>
    <dgm:cxn modelId="{6FD3E66A-3BC3-4AC2-9192-8388C329579C}" srcId="{F91A5C8B-D7C3-49CC-90A8-DF2CF57FEB57}" destId="{475EA3AE-F242-4E10-8B04-C9ABDC9CD736}" srcOrd="0" destOrd="0" parTransId="{F4DF85AC-ACAD-4361-9C86-0617C7A680B6}" sibTransId="{E5BC6E0D-07F3-4D68-B075-57BE7A08A4CD}"/>
    <dgm:cxn modelId="{84816452-0968-4AF4-9F0A-B7A70E19DB02}" type="presOf" srcId="{7E6F1DF6-634C-4C8E-A47A-CCC39D824307}" destId="{8CA7DA52-47FE-473E-B79A-25DB54CC45BB}" srcOrd="0" destOrd="0" presId="urn:microsoft.com/office/officeart/2005/8/layout/hierarchy1"/>
    <dgm:cxn modelId="{BC8F8C22-BBD0-4A4A-AC84-3BE5D0CA30F1}" type="presOf" srcId="{6CBF3CFE-5D26-4358-8E1A-275C403BBEB0}" destId="{107B93F0-BD44-42A3-9282-EDFACDB21945}" srcOrd="0" destOrd="0" presId="urn:microsoft.com/office/officeart/2005/8/layout/hierarchy1"/>
    <dgm:cxn modelId="{11225173-47D9-4ED5-B5C0-3387E98ADD9B}" type="presOf" srcId="{D89BB9D5-71FE-4674-B3F6-E3FFFE493165}" destId="{B41CD89C-F8AF-49BC-80AF-8FC15DD0E131}" srcOrd="0" destOrd="0" presId="urn:microsoft.com/office/officeart/2005/8/layout/hierarchy1"/>
    <dgm:cxn modelId="{85F6F996-0B19-4625-BB10-CBF6968EDC16}" type="presOf" srcId="{7C817843-8BF7-4ED1-9CEC-3D982AF1E413}" destId="{F2ED5BA3-277B-459B-812B-56BA677A7C6E}" srcOrd="0" destOrd="0" presId="urn:microsoft.com/office/officeart/2005/8/layout/hierarchy1"/>
    <dgm:cxn modelId="{3246C54E-6A29-4828-BAEA-336F0F8CD6B9}" type="presOf" srcId="{7CB8C066-C4C8-434B-986E-64D7390B7F24}" destId="{FFA7E69B-4DB0-4D59-B6B0-C99712AF8AE7}" srcOrd="0" destOrd="0" presId="urn:microsoft.com/office/officeart/2005/8/layout/hierarchy1"/>
    <dgm:cxn modelId="{1029CDCE-6567-4C05-859A-2B584436388D}" srcId="{475EA3AE-F242-4E10-8B04-C9ABDC9CD736}" destId="{F2F25D57-951F-451E-9B7C-CA18CBBD039F}" srcOrd="2" destOrd="0" parTransId="{9063E7AF-F805-4999-8FC1-D6588BA12E19}" sibTransId="{7938D4D6-D345-4685-AA21-B0E1882F7FEC}"/>
    <dgm:cxn modelId="{EFCD1777-CF23-46BB-BFDC-6191DAA1A3CF}" srcId="{475EA3AE-F242-4E10-8B04-C9ABDC9CD736}" destId="{839EC490-A085-4856-91D5-3287A0DD7E58}" srcOrd="0" destOrd="0" parTransId="{A111F66C-FA0D-45ED-B943-6A7C40D5AB86}" sibTransId="{E32559FB-DA57-4BD2-999C-5656409F98E3}"/>
    <dgm:cxn modelId="{B43B323E-8607-4AAD-BA84-410A9D23DFE4}" type="presOf" srcId="{A111F66C-FA0D-45ED-B943-6A7C40D5AB86}" destId="{8A2E043A-E791-48CA-9917-62A9659EE972}" srcOrd="0" destOrd="0" presId="urn:microsoft.com/office/officeart/2005/8/layout/hierarchy1"/>
    <dgm:cxn modelId="{0D63DFE0-9817-45FF-8FDA-F11E2E19D285}" srcId="{839EC490-A085-4856-91D5-3287A0DD7E58}" destId="{DE496192-9359-432F-B1FA-AE32E0666FF1}" srcOrd="0" destOrd="0" parTransId="{7CB8C066-C4C8-434B-986E-64D7390B7F24}" sibTransId="{3EF2804E-5148-4E84-8175-273A8ADCEC84}"/>
    <dgm:cxn modelId="{2E2CD4D6-87DA-496D-9CD2-2E5D7A2FF38D}" type="presOf" srcId="{9AF8FDFD-4F98-430A-BB47-E4DFD0E59EA5}" destId="{15A46A00-A310-4DBC-A789-0FDC4FCB0EBE}" srcOrd="0" destOrd="0" presId="urn:microsoft.com/office/officeart/2005/8/layout/hierarchy1"/>
    <dgm:cxn modelId="{83B3E13E-6B22-4AB6-BA95-6427A28C89DB}" type="presOf" srcId="{F91A5C8B-D7C3-49CC-90A8-DF2CF57FEB57}" destId="{AA8BB5A1-534C-414F-AF20-4BD2C5231DC3}" srcOrd="0" destOrd="0" presId="urn:microsoft.com/office/officeart/2005/8/layout/hierarchy1"/>
    <dgm:cxn modelId="{DF1D1F10-6BE4-457D-A064-6FF8B931AAF0}" srcId="{D89BB9D5-71FE-4674-B3F6-E3FFFE493165}" destId="{6CBF3CFE-5D26-4358-8E1A-275C403BBEB0}" srcOrd="0" destOrd="0" parTransId="{A4F7A559-2707-476C-9491-35192993CBD1}" sibTransId="{D7A7EFA4-ED0D-4D9C-9BE8-AFCCDDAED3D9}"/>
    <dgm:cxn modelId="{0B86124E-2295-4F15-BCAA-9DB2AE4A7888}" type="presOf" srcId="{6D449101-CD69-4F9C-9C1B-D87815798A82}" destId="{28755785-8FFA-494F-9212-45C9FC7F12F4}" srcOrd="0" destOrd="0" presId="urn:microsoft.com/office/officeart/2005/8/layout/hierarchy1"/>
    <dgm:cxn modelId="{94003BD9-1377-46F9-AE22-31BE06A3A44F}" type="presOf" srcId="{F2F25D57-951F-451E-9B7C-CA18CBBD039F}" destId="{EB02DB33-C184-4A4C-A75C-7AF012A4AA51}" srcOrd="0" destOrd="0" presId="urn:microsoft.com/office/officeart/2005/8/layout/hierarchy1"/>
    <dgm:cxn modelId="{D7B17C5D-1C29-43DA-AACF-27C15B51849B}" srcId="{475EA3AE-F242-4E10-8B04-C9ABDC9CD736}" destId="{2B848EA4-5E84-4D3D-9D0A-12DA55BC77C9}" srcOrd="3" destOrd="0" parTransId="{9AF8FDFD-4F98-430A-BB47-E4DFD0E59EA5}" sibTransId="{7F84577A-BFA8-454F-9CDE-6893DBCBE2C9}"/>
    <dgm:cxn modelId="{7DED7F73-973E-4C5F-9D99-B6837DE20E56}" srcId="{475EA3AE-F242-4E10-8B04-C9ABDC9CD736}" destId="{3BB34BA5-CAAD-4374-91D6-F7797881CBD7}" srcOrd="4" destOrd="0" parTransId="{6D449101-CD69-4F9C-9C1B-D87815798A82}" sibTransId="{00E5A308-6AB4-4C2D-9393-379C3584A00C}"/>
    <dgm:cxn modelId="{6CB6AA74-F10E-4A33-BA4E-92B76881BAC3}" type="presOf" srcId="{DE496192-9359-432F-B1FA-AE32E0666FF1}" destId="{6354A5EF-CBAE-4DD2-B952-C706C021A24A}" srcOrd="0" destOrd="0" presId="urn:microsoft.com/office/officeart/2005/8/layout/hierarchy1"/>
    <dgm:cxn modelId="{A0878748-365A-4FEA-B9F4-02A93F1BCDE9}" type="presOf" srcId="{3BB34BA5-CAAD-4374-91D6-F7797881CBD7}" destId="{47669442-4E73-4216-B40B-5D50CFC21111}" srcOrd="0" destOrd="0" presId="urn:microsoft.com/office/officeart/2005/8/layout/hierarchy1"/>
    <dgm:cxn modelId="{C76FE76F-7409-4CEF-9F7D-C4A4FECDE3B2}" type="presOf" srcId="{839EC490-A085-4856-91D5-3287A0DD7E58}" destId="{8A6D0F6A-D5CB-4755-9CEC-62933BF06E83}" srcOrd="0" destOrd="0" presId="urn:microsoft.com/office/officeart/2005/8/layout/hierarchy1"/>
    <dgm:cxn modelId="{E711106A-C495-4374-959B-E644759AB92F}" type="presOf" srcId="{E8B65585-C23C-4701-A776-516F47DB3852}" destId="{6FB94258-8C2C-493F-B9EF-ECA0B57E9B9D}" srcOrd="0" destOrd="0" presId="urn:microsoft.com/office/officeart/2005/8/layout/hierarchy1"/>
    <dgm:cxn modelId="{A12171C6-930C-4D93-91FE-7B6E6401DF53}" type="presOf" srcId="{9063E7AF-F805-4999-8FC1-D6588BA12E19}" destId="{F49876A6-5102-43E6-96ED-1ADC980E8C79}" srcOrd="0" destOrd="0" presId="urn:microsoft.com/office/officeart/2005/8/layout/hierarchy1"/>
    <dgm:cxn modelId="{AE3B61E2-6E07-483F-9E97-B32B3190EB68}" srcId="{475EA3AE-F242-4E10-8B04-C9ABDC9CD736}" destId="{7E6F1DF6-634C-4C8E-A47A-CCC39D824307}" srcOrd="1" destOrd="0" parTransId="{7C817843-8BF7-4ED1-9CEC-3D982AF1E413}" sibTransId="{8A858007-E93A-441E-B84F-309FFEA34E78}"/>
    <dgm:cxn modelId="{29E4FFFD-1DBF-4E77-8FA7-B173748F5818}" type="presParOf" srcId="{AA8BB5A1-534C-414F-AF20-4BD2C5231DC3}" destId="{63C294E5-0834-443F-B993-F1642E55DB4A}" srcOrd="0" destOrd="0" presId="urn:microsoft.com/office/officeart/2005/8/layout/hierarchy1"/>
    <dgm:cxn modelId="{47AFCED9-C2BD-465F-BCA3-5D9303210C0D}" type="presParOf" srcId="{63C294E5-0834-443F-B993-F1642E55DB4A}" destId="{9BEE3E79-BF80-4092-AD7C-F07BB1AA9879}" srcOrd="0" destOrd="0" presId="urn:microsoft.com/office/officeart/2005/8/layout/hierarchy1"/>
    <dgm:cxn modelId="{DCC20D0F-9D63-4126-B850-A7A7AB66063B}" type="presParOf" srcId="{9BEE3E79-BF80-4092-AD7C-F07BB1AA9879}" destId="{F6C6CBEF-AA40-481E-A69B-EB66E60C3F84}" srcOrd="0" destOrd="0" presId="urn:microsoft.com/office/officeart/2005/8/layout/hierarchy1"/>
    <dgm:cxn modelId="{EDB5E1F1-FA92-4150-99CF-6EDBBC27F2A1}" type="presParOf" srcId="{9BEE3E79-BF80-4092-AD7C-F07BB1AA9879}" destId="{9F4433AC-6352-45E7-9F62-5F19B7B9CF45}" srcOrd="1" destOrd="0" presId="urn:microsoft.com/office/officeart/2005/8/layout/hierarchy1"/>
    <dgm:cxn modelId="{AE41F811-BBCB-4766-8833-A198D67584B1}" type="presParOf" srcId="{63C294E5-0834-443F-B993-F1642E55DB4A}" destId="{4BBFD4D7-EE61-42CD-89E7-26A5635FFCD5}" srcOrd="1" destOrd="0" presId="urn:microsoft.com/office/officeart/2005/8/layout/hierarchy1"/>
    <dgm:cxn modelId="{CDD544C1-2617-4ACF-A467-5556CCB3638D}" type="presParOf" srcId="{4BBFD4D7-EE61-42CD-89E7-26A5635FFCD5}" destId="{8A2E043A-E791-48CA-9917-62A9659EE972}" srcOrd="0" destOrd="0" presId="urn:microsoft.com/office/officeart/2005/8/layout/hierarchy1"/>
    <dgm:cxn modelId="{54A6C941-8086-4FE3-ADCC-6EAFF1061013}" type="presParOf" srcId="{4BBFD4D7-EE61-42CD-89E7-26A5635FFCD5}" destId="{6F266CA9-6E71-4220-B1F0-774F982640C1}" srcOrd="1" destOrd="0" presId="urn:microsoft.com/office/officeart/2005/8/layout/hierarchy1"/>
    <dgm:cxn modelId="{72336847-96E4-4393-8F6B-0C0111305CD5}" type="presParOf" srcId="{6F266CA9-6E71-4220-B1F0-774F982640C1}" destId="{2F6C9397-465C-457B-A744-C88D9C347CDA}" srcOrd="0" destOrd="0" presId="urn:microsoft.com/office/officeart/2005/8/layout/hierarchy1"/>
    <dgm:cxn modelId="{1AEA3641-990A-4C04-970C-51657CBC480E}" type="presParOf" srcId="{2F6C9397-465C-457B-A744-C88D9C347CDA}" destId="{A52E2CE2-2D82-46BE-91CB-B9930F879FDC}" srcOrd="0" destOrd="0" presId="urn:microsoft.com/office/officeart/2005/8/layout/hierarchy1"/>
    <dgm:cxn modelId="{3950EB86-90EE-447B-B4AD-B91D61615B76}" type="presParOf" srcId="{2F6C9397-465C-457B-A744-C88D9C347CDA}" destId="{8A6D0F6A-D5CB-4755-9CEC-62933BF06E83}" srcOrd="1" destOrd="0" presId="urn:microsoft.com/office/officeart/2005/8/layout/hierarchy1"/>
    <dgm:cxn modelId="{969B6719-8266-4742-8678-7646983B5C40}" type="presParOf" srcId="{6F266CA9-6E71-4220-B1F0-774F982640C1}" destId="{74386EF6-2C62-45FA-8AC6-0D32D8145619}" srcOrd="1" destOrd="0" presId="urn:microsoft.com/office/officeart/2005/8/layout/hierarchy1"/>
    <dgm:cxn modelId="{898FFCEB-0CAA-445A-A266-7BF9ADD62FD9}" type="presParOf" srcId="{74386EF6-2C62-45FA-8AC6-0D32D8145619}" destId="{FFA7E69B-4DB0-4D59-B6B0-C99712AF8AE7}" srcOrd="0" destOrd="0" presId="urn:microsoft.com/office/officeart/2005/8/layout/hierarchy1"/>
    <dgm:cxn modelId="{E5C760EA-4DC8-4E9C-BF61-280B1E8C936A}" type="presParOf" srcId="{74386EF6-2C62-45FA-8AC6-0D32D8145619}" destId="{46D2C5B7-6537-4B7F-A620-909877035B56}" srcOrd="1" destOrd="0" presId="urn:microsoft.com/office/officeart/2005/8/layout/hierarchy1"/>
    <dgm:cxn modelId="{D29C9034-78E6-496A-9C16-590A352D5684}" type="presParOf" srcId="{46D2C5B7-6537-4B7F-A620-909877035B56}" destId="{1AA7DFDE-4E75-49C4-9969-52EB3C3D3497}" srcOrd="0" destOrd="0" presId="urn:microsoft.com/office/officeart/2005/8/layout/hierarchy1"/>
    <dgm:cxn modelId="{B1E64A03-0479-4A5E-A83C-D720A5097B46}" type="presParOf" srcId="{1AA7DFDE-4E75-49C4-9969-52EB3C3D3497}" destId="{C6E54373-7DD8-4003-88C3-7AEC8F6F1D42}" srcOrd="0" destOrd="0" presId="urn:microsoft.com/office/officeart/2005/8/layout/hierarchy1"/>
    <dgm:cxn modelId="{23BA788C-A106-45EB-A76A-876CC315C645}" type="presParOf" srcId="{1AA7DFDE-4E75-49C4-9969-52EB3C3D3497}" destId="{6354A5EF-CBAE-4DD2-B952-C706C021A24A}" srcOrd="1" destOrd="0" presId="urn:microsoft.com/office/officeart/2005/8/layout/hierarchy1"/>
    <dgm:cxn modelId="{1C0B34FE-E89B-4EF6-87E5-04F61D34E9BF}" type="presParOf" srcId="{46D2C5B7-6537-4B7F-A620-909877035B56}" destId="{61831BEA-3840-48F1-8265-AB6BC1DE7E9F}" srcOrd="1" destOrd="0" presId="urn:microsoft.com/office/officeart/2005/8/layout/hierarchy1"/>
    <dgm:cxn modelId="{8CBF76F4-79AE-4746-89F0-3FAE1458ED87}" type="presParOf" srcId="{74386EF6-2C62-45FA-8AC6-0D32D8145619}" destId="{6FB94258-8C2C-493F-B9EF-ECA0B57E9B9D}" srcOrd="2" destOrd="0" presId="urn:microsoft.com/office/officeart/2005/8/layout/hierarchy1"/>
    <dgm:cxn modelId="{FBF27D9B-0C81-44F0-BD4B-D53DE1B99A1B}" type="presParOf" srcId="{74386EF6-2C62-45FA-8AC6-0D32D8145619}" destId="{2932BB3B-75CB-4D23-A782-9F8D5FF0F012}" srcOrd="3" destOrd="0" presId="urn:microsoft.com/office/officeart/2005/8/layout/hierarchy1"/>
    <dgm:cxn modelId="{F88E05E0-E0A9-4380-9C2B-E8A7BA9D935D}" type="presParOf" srcId="{2932BB3B-75CB-4D23-A782-9F8D5FF0F012}" destId="{7A84DDA2-58FA-445E-825F-999557098D40}" srcOrd="0" destOrd="0" presId="urn:microsoft.com/office/officeart/2005/8/layout/hierarchy1"/>
    <dgm:cxn modelId="{3F3655C5-5CAA-4F35-A0F7-FF7D5DA3F9C6}" type="presParOf" srcId="{7A84DDA2-58FA-445E-825F-999557098D40}" destId="{F939FE40-24C2-4CF9-86CD-0AACEFD702A6}" srcOrd="0" destOrd="0" presId="urn:microsoft.com/office/officeart/2005/8/layout/hierarchy1"/>
    <dgm:cxn modelId="{3E635471-707D-439D-9A5F-E1D2B0C3205E}" type="presParOf" srcId="{7A84DDA2-58FA-445E-825F-999557098D40}" destId="{B41CD89C-F8AF-49BC-80AF-8FC15DD0E131}" srcOrd="1" destOrd="0" presId="urn:microsoft.com/office/officeart/2005/8/layout/hierarchy1"/>
    <dgm:cxn modelId="{58293A8E-68B0-47F0-BC86-8B0D4BAB342A}" type="presParOf" srcId="{2932BB3B-75CB-4D23-A782-9F8D5FF0F012}" destId="{10DDF989-0223-4343-8EC5-F9E6E77C3EF8}" srcOrd="1" destOrd="0" presId="urn:microsoft.com/office/officeart/2005/8/layout/hierarchy1"/>
    <dgm:cxn modelId="{B6837117-91E2-4DB8-88EA-2F318D695CFF}" type="presParOf" srcId="{10DDF989-0223-4343-8EC5-F9E6E77C3EF8}" destId="{94E2BD53-7732-4C7E-9F5E-455A7C1C7826}" srcOrd="0" destOrd="0" presId="urn:microsoft.com/office/officeart/2005/8/layout/hierarchy1"/>
    <dgm:cxn modelId="{C009788F-0041-4311-A716-EAE90F458DA4}" type="presParOf" srcId="{10DDF989-0223-4343-8EC5-F9E6E77C3EF8}" destId="{8F680592-934B-489C-9399-649D250F5C62}" srcOrd="1" destOrd="0" presId="urn:microsoft.com/office/officeart/2005/8/layout/hierarchy1"/>
    <dgm:cxn modelId="{51CBF824-90A5-4E6B-AA0C-C0870CA6CD54}" type="presParOf" srcId="{8F680592-934B-489C-9399-649D250F5C62}" destId="{2DC64F92-9760-4A2E-A800-CC2378FC7012}" srcOrd="0" destOrd="0" presId="urn:microsoft.com/office/officeart/2005/8/layout/hierarchy1"/>
    <dgm:cxn modelId="{004BE39D-890B-4855-85B0-66C3227DF1A9}" type="presParOf" srcId="{2DC64F92-9760-4A2E-A800-CC2378FC7012}" destId="{D9E00FCE-5346-4047-BE7C-930CCE4739DC}" srcOrd="0" destOrd="0" presId="urn:microsoft.com/office/officeart/2005/8/layout/hierarchy1"/>
    <dgm:cxn modelId="{0F758EFC-6CB3-4BF1-99C1-9ED038C3F203}" type="presParOf" srcId="{2DC64F92-9760-4A2E-A800-CC2378FC7012}" destId="{107B93F0-BD44-42A3-9282-EDFACDB21945}" srcOrd="1" destOrd="0" presId="urn:microsoft.com/office/officeart/2005/8/layout/hierarchy1"/>
    <dgm:cxn modelId="{B6D53DE0-6571-4BF3-BE6C-525467FC9127}" type="presParOf" srcId="{8F680592-934B-489C-9399-649D250F5C62}" destId="{182958A1-AFE1-4A85-A64A-4FED10CDC52A}" srcOrd="1" destOrd="0" presId="urn:microsoft.com/office/officeart/2005/8/layout/hierarchy1"/>
    <dgm:cxn modelId="{4DDB89BD-9EB5-4645-BEA7-5424CF0DDA03}" type="presParOf" srcId="{4BBFD4D7-EE61-42CD-89E7-26A5635FFCD5}" destId="{F2ED5BA3-277B-459B-812B-56BA677A7C6E}" srcOrd="2" destOrd="0" presId="urn:microsoft.com/office/officeart/2005/8/layout/hierarchy1"/>
    <dgm:cxn modelId="{46537437-88FA-45B0-970A-057F8CFC3453}" type="presParOf" srcId="{4BBFD4D7-EE61-42CD-89E7-26A5635FFCD5}" destId="{50B0CFD0-228D-4B50-AFFE-A7994DD8B73B}" srcOrd="3" destOrd="0" presId="urn:microsoft.com/office/officeart/2005/8/layout/hierarchy1"/>
    <dgm:cxn modelId="{243BDC1E-A4BE-44E9-9B8B-8BB9AE5F934B}" type="presParOf" srcId="{50B0CFD0-228D-4B50-AFFE-A7994DD8B73B}" destId="{D6AAE39C-B307-43FD-9168-71C65165B617}" srcOrd="0" destOrd="0" presId="urn:microsoft.com/office/officeart/2005/8/layout/hierarchy1"/>
    <dgm:cxn modelId="{54C24F27-AD87-43D0-8B53-2F652B6B4304}" type="presParOf" srcId="{D6AAE39C-B307-43FD-9168-71C65165B617}" destId="{C808B1D6-DD94-40F7-9E46-B536AA7C85C3}" srcOrd="0" destOrd="0" presId="urn:microsoft.com/office/officeart/2005/8/layout/hierarchy1"/>
    <dgm:cxn modelId="{F32E6CFA-B656-40BF-A4A2-D8B282798369}" type="presParOf" srcId="{D6AAE39C-B307-43FD-9168-71C65165B617}" destId="{8CA7DA52-47FE-473E-B79A-25DB54CC45BB}" srcOrd="1" destOrd="0" presId="urn:microsoft.com/office/officeart/2005/8/layout/hierarchy1"/>
    <dgm:cxn modelId="{0AA82E1A-A50E-4583-8AF5-0BF58A08E593}" type="presParOf" srcId="{50B0CFD0-228D-4B50-AFFE-A7994DD8B73B}" destId="{924674D4-F39F-4D70-8F1A-BD9952DF8B98}" srcOrd="1" destOrd="0" presId="urn:microsoft.com/office/officeart/2005/8/layout/hierarchy1"/>
    <dgm:cxn modelId="{C072C3DF-BB08-49CF-ABE6-5ACD8631A6C6}" type="presParOf" srcId="{4BBFD4D7-EE61-42CD-89E7-26A5635FFCD5}" destId="{F49876A6-5102-43E6-96ED-1ADC980E8C79}" srcOrd="4" destOrd="0" presId="urn:microsoft.com/office/officeart/2005/8/layout/hierarchy1"/>
    <dgm:cxn modelId="{3E4FF143-F40E-495D-9BE2-5B86C7059A9F}" type="presParOf" srcId="{4BBFD4D7-EE61-42CD-89E7-26A5635FFCD5}" destId="{507C8E99-E447-4511-8357-FBC441EBB5FB}" srcOrd="5" destOrd="0" presId="urn:microsoft.com/office/officeart/2005/8/layout/hierarchy1"/>
    <dgm:cxn modelId="{35ADA3E1-716A-4936-85DF-E53CF3FC774B}" type="presParOf" srcId="{507C8E99-E447-4511-8357-FBC441EBB5FB}" destId="{E70D238C-D64A-4339-8DF9-4BB222A66C67}" srcOrd="0" destOrd="0" presId="urn:microsoft.com/office/officeart/2005/8/layout/hierarchy1"/>
    <dgm:cxn modelId="{4F04344A-965A-4229-8E0D-49F2A2EF0A44}" type="presParOf" srcId="{E70D238C-D64A-4339-8DF9-4BB222A66C67}" destId="{7A70A547-B9BB-48D2-AE40-979221F6A834}" srcOrd="0" destOrd="0" presId="urn:microsoft.com/office/officeart/2005/8/layout/hierarchy1"/>
    <dgm:cxn modelId="{2C1B6EDC-148D-4C47-AD30-2539126BF1A9}" type="presParOf" srcId="{E70D238C-D64A-4339-8DF9-4BB222A66C67}" destId="{EB02DB33-C184-4A4C-A75C-7AF012A4AA51}" srcOrd="1" destOrd="0" presId="urn:microsoft.com/office/officeart/2005/8/layout/hierarchy1"/>
    <dgm:cxn modelId="{8A9EE85E-436E-4D1C-9903-2B06F5214068}" type="presParOf" srcId="{507C8E99-E447-4511-8357-FBC441EBB5FB}" destId="{E877F95D-F09E-4D26-A28B-5970D2A3B1DF}" srcOrd="1" destOrd="0" presId="urn:microsoft.com/office/officeart/2005/8/layout/hierarchy1"/>
    <dgm:cxn modelId="{910F30E8-0287-469D-99D2-A0BB30EBA3C3}" type="presParOf" srcId="{4BBFD4D7-EE61-42CD-89E7-26A5635FFCD5}" destId="{15A46A00-A310-4DBC-A789-0FDC4FCB0EBE}" srcOrd="6" destOrd="0" presId="urn:microsoft.com/office/officeart/2005/8/layout/hierarchy1"/>
    <dgm:cxn modelId="{5B8853A1-092D-4B31-933C-7490FF218E55}" type="presParOf" srcId="{4BBFD4D7-EE61-42CD-89E7-26A5635FFCD5}" destId="{6A130435-5BE4-4D52-8D0A-4EA957BCBB61}" srcOrd="7" destOrd="0" presId="urn:microsoft.com/office/officeart/2005/8/layout/hierarchy1"/>
    <dgm:cxn modelId="{08CC085F-28C8-4BA3-AC39-B87B2104E8A7}" type="presParOf" srcId="{6A130435-5BE4-4D52-8D0A-4EA957BCBB61}" destId="{C04F1D83-C5E7-4791-8ED7-ABAAB505DA15}" srcOrd="0" destOrd="0" presId="urn:microsoft.com/office/officeart/2005/8/layout/hierarchy1"/>
    <dgm:cxn modelId="{572C7F64-C150-4CE5-8F8B-CD59474AC3CA}" type="presParOf" srcId="{C04F1D83-C5E7-4791-8ED7-ABAAB505DA15}" destId="{CFD96589-392B-4667-BC54-3139FFA413C1}" srcOrd="0" destOrd="0" presId="urn:microsoft.com/office/officeart/2005/8/layout/hierarchy1"/>
    <dgm:cxn modelId="{59E33B45-BEBC-4A10-8C38-A0916DF41447}" type="presParOf" srcId="{C04F1D83-C5E7-4791-8ED7-ABAAB505DA15}" destId="{A867482F-9145-4B27-9B16-65390ED616B7}" srcOrd="1" destOrd="0" presId="urn:microsoft.com/office/officeart/2005/8/layout/hierarchy1"/>
    <dgm:cxn modelId="{A43C3595-27A7-486D-AC31-55E8AAB853B6}" type="presParOf" srcId="{6A130435-5BE4-4D52-8D0A-4EA957BCBB61}" destId="{7CE02517-38E7-4AB1-B8BE-F52EB122B132}" srcOrd="1" destOrd="0" presId="urn:microsoft.com/office/officeart/2005/8/layout/hierarchy1"/>
    <dgm:cxn modelId="{F33B7FA1-F500-46AF-87F3-7F64F72D97C5}" type="presParOf" srcId="{4BBFD4D7-EE61-42CD-89E7-26A5635FFCD5}" destId="{28755785-8FFA-494F-9212-45C9FC7F12F4}" srcOrd="8" destOrd="0" presId="urn:microsoft.com/office/officeart/2005/8/layout/hierarchy1"/>
    <dgm:cxn modelId="{0F7ED0CB-D46A-4DED-9160-5FF5F5A8A9D4}" type="presParOf" srcId="{4BBFD4D7-EE61-42CD-89E7-26A5635FFCD5}" destId="{AC9A2667-412F-4BC1-B462-8B146DBCE6B8}" srcOrd="9" destOrd="0" presId="urn:microsoft.com/office/officeart/2005/8/layout/hierarchy1"/>
    <dgm:cxn modelId="{DABEF51D-D608-466D-9AC3-39603BCD5A0F}" type="presParOf" srcId="{AC9A2667-412F-4BC1-B462-8B146DBCE6B8}" destId="{1D9ACAE3-F1A4-40E4-8166-410F772E5C11}" srcOrd="0" destOrd="0" presId="urn:microsoft.com/office/officeart/2005/8/layout/hierarchy1"/>
    <dgm:cxn modelId="{0289C281-C9C6-4C3A-9F02-3CFE57AD4950}" type="presParOf" srcId="{1D9ACAE3-F1A4-40E4-8166-410F772E5C11}" destId="{73DA567C-C5C6-454C-9B58-2ABCD92F9E99}" srcOrd="0" destOrd="0" presId="urn:microsoft.com/office/officeart/2005/8/layout/hierarchy1"/>
    <dgm:cxn modelId="{6F5EEB00-CD16-470D-8346-8DECB3BC49F1}" type="presParOf" srcId="{1D9ACAE3-F1A4-40E4-8166-410F772E5C11}" destId="{47669442-4E73-4216-B40B-5D50CFC21111}" srcOrd="1" destOrd="0" presId="urn:microsoft.com/office/officeart/2005/8/layout/hierarchy1"/>
    <dgm:cxn modelId="{0A0D558E-3A3F-4B4A-81BC-6F23981D6664}" type="presParOf" srcId="{AC9A2667-412F-4BC1-B462-8B146DBCE6B8}" destId="{A8C6E0C5-ED35-4F0A-878E-3D9417541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20F29-73C3-4731-81EC-405D5667B2BE}">
      <dsp:nvSpPr>
        <dsp:cNvPr id="0" name=""/>
        <dsp:cNvSpPr/>
      </dsp:nvSpPr>
      <dsp:spPr>
        <a:xfrm>
          <a:off x="0" y="659323"/>
          <a:ext cx="2475274" cy="14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führt man Kurven ein?</a:t>
          </a:r>
          <a:endParaRPr lang="de-DE" sz="2800" kern="1200" dirty="0"/>
        </a:p>
      </dsp:txBody>
      <dsp:txXfrm>
        <a:off x="0" y="659323"/>
        <a:ext cx="2475274" cy="1485165"/>
      </dsp:txXfrm>
    </dsp:sp>
    <dsp:sp modelId="{4C4E1C2E-07BE-4468-A457-4075FD00DA2B}">
      <dsp:nvSpPr>
        <dsp:cNvPr id="0" name=""/>
        <dsp:cNvSpPr/>
      </dsp:nvSpPr>
      <dsp:spPr>
        <a:xfrm>
          <a:off x="2736292" y="648065"/>
          <a:ext cx="2475274" cy="14851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Wo sind Freiheiten zum Erkunden?</a:t>
          </a:r>
          <a:endParaRPr lang="de-DE" sz="2800" kern="1200" dirty="0"/>
        </a:p>
      </dsp:txBody>
      <dsp:txXfrm>
        <a:off x="2736292" y="648065"/>
        <a:ext cx="2475274" cy="1485165"/>
      </dsp:txXfrm>
    </dsp:sp>
    <dsp:sp modelId="{BD6574C4-7289-4951-96C7-4C2B6FC7ACA5}">
      <dsp:nvSpPr>
        <dsp:cNvPr id="0" name=""/>
        <dsp:cNvSpPr/>
      </dsp:nvSpPr>
      <dsp:spPr>
        <a:xfrm>
          <a:off x="5445604" y="659323"/>
          <a:ext cx="2475274" cy="148516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Was heißt „verstehen“ ?</a:t>
          </a:r>
          <a:endParaRPr lang="de-DE" sz="2800" kern="1200" dirty="0"/>
        </a:p>
      </dsp:txBody>
      <dsp:txXfrm>
        <a:off x="5445604" y="659323"/>
        <a:ext cx="2475274" cy="1485165"/>
      </dsp:txXfrm>
    </dsp:sp>
    <dsp:sp modelId="{AB84EAB9-9273-44E1-8D61-0155F8BDFDB4}">
      <dsp:nvSpPr>
        <dsp:cNvPr id="0" name=""/>
        <dsp:cNvSpPr/>
      </dsp:nvSpPr>
      <dsp:spPr>
        <a:xfrm>
          <a:off x="0" y="2392015"/>
          <a:ext cx="2475274" cy="148516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ermöglicht man Eigentätigkeit?</a:t>
          </a:r>
          <a:endParaRPr lang="de-DE" sz="2800" kern="1200" dirty="0"/>
        </a:p>
      </dsp:txBody>
      <dsp:txXfrm>
        <a:off x="0" y="2392015"/>
        <a:ext cx="2475274" cy="1485165"/>
      </dsp:txXfrm>
    </dsp:sp>
    <dsp:sp modelId="{B410A7AB-25BB-4290-8A9C-347F1A741B03}">
      <dsp:nvSpPr>
        <dsp:cNvPr id="0" name=""/>
        <dsp:cNvSpPr/>
      </dsp:nvSpPr>
      <dsp:spPr>
        <a:xfrm>
          <a:off x="2775575" y="2367733"/>
          <a:ext cx="2475274" cy="148516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Welche Bezüge  gibt es unter den Kurven? </a:t>
          </a:r>
          <a:endParaRPr lang="de-DE" sz="2800" kern="1200" dirty="0"/>
        </a:p>
      </dsp:txBody>
      <dsp:txXfrm>
        <a:off x="2775575" y="2367733"/>
        <a:ext cx="2475274" cy="1485165"/>
      </dsp:txXfrm>
    </dsp:sp>
    <dsp:sp modelId="{02A2390B-C41D-4680-AC6E-731637C4F413}">
      <dsp:nvSpPr>
        <dsp:cNvPr id="0" name=""/>
        <dsp:cNvSpPr/>
      </dsp:nvSpPr>
      <dsp:spPr>
        <a:xfrm>
          <a:off x="5445605" y="2367733"/>
          <a:ext cx="2475274" cy="148516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Welche Werk-zeuge sind hilfreich?  </a:t>
          </a:r>
          <a:endParaRPr lang="de-DE" sz="2800" kern="1200" dirty="0"/>
        </a:p>
      </dsp:txBody>
      <dsp:txXfrm>
        <a:off x="5445605" y="2367733"/>
        <a:ext cx="2475274" cy="1485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55785-8FFA-494F-9212-45C9FC7F12F4}">
      <dsp:nvSpPr>
        <dsp:cNvPr id="0" name=""/>
        <dsp:cNvSpPr/>
      </dsp:nvSpPr>
      <dsp:spPr>
        <a:xfrm>
          <a:off x="4876888" y="803525"/>
          <a:ext cx="3659904" cy="27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90"/>
              </a:lnTo>
              <a:lnTo>
                <a:pt x="3659904" y="185590"/>
              </a:lnTo>
              <a:lnTo>
                <a:pt x="3659904" y="271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6A00-A310-4DBC-A789-0FDC4FCB0EBE}">
      <dsp:nvSpPr>
        <dsp:cNvPr id="0" name=""/>
        <dsp:cNvSpPr/>
      </dsp:nvSpPr>
      <dsp:spPr>
        <a:xfrm>
          <a:off x="4876888" y="803525"/>
          <a:ext cx="2253693" cy="28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97"/>
              </a:lnTo>
              <a:lnTo>
                <a:pt x="2253693" y="197997"/>
              </a:lnTo>
              <a:lnTo>
                <a:pt x="2253693" y="28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876A6-5102-43E6-96ED-1ADC980E8C79}">
      <dsp:nvSpPr>
        <dsp:cNvPr id="0" name=""/>
        <dsp:cNvSpPr/>
      </dsp:nvSpPr>
      <dsp:spPr>
        <a:xfrm>
          <a:off x="4876888" y="803525"/>
          <a:ext cx="466290" cy="28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97"/>
              </a:lnTo>
              <a:lnTo>
                <a:pt x="466290" y="197997"/>
              </a:lnTo>
              <a:lnTo>
                <a:pt x="466290" y="28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D5BA3-277B-459B-812B-56BA677A7C6E}">
      <dsp:nvSpPr>
        <dsp:cNvPr id="0" name=""/>
        <dsp:cNvSpPr/>
      </dsp:nvSpPr>
      <dsp:spPr>
        <a:xfrm>
          <a:off x="3746275" y="803525"/>
          <a:ext cx="1130613" cy="270813"/>
        </a:xfrm>
        <a:custGeom>
          <a:avLst/>
          <a:gdLst/>
          <a:ahLst/>
          <a:cxnLst/>
          <a:rect l="0" t="0" r="0" b="0"/>
          <a:pathLst>
            <a:path>
              <a:moveTo>
                <a:pt x="1130613" y="0"/>
              </a:moveTo>
              <a:lnTo>
                <a:pt x="1130613" y="184551"/>
              </a:lnTo>
              <a:lnTo>
                <a:pt x="0" y="184551"/>
              </a:lnTo>
              <a:lnTo>
                <a:pt x="0" y="2708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2BD53-7732-4C7E-9F5E-455A7C1C7826}">
      <dsp:nvSpPr>
        <dsp:cNvPr id="0" name=""/>
        <dsp:cNvSpPr/>
      </dsp:nvSpPr>
      <dsp:spPr>
        <a:xfrm>
          <a:off x="2329151" y="2527734"/>
          <a:ext cx="91440" cy="270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8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94258-8C2C-493F-B9EF-ECA0B57E9B9D}">
      <dsp:nvSpPr>
        <dsp:cNvPr id="0" name=""/>
        <dsp:cNvSpPr/>
      </dsp:nvSpPr>
      <dsp:spPr>
        <a:xfrm>
          <a:off x="1559048" y="1665630"/>
          <a:ext cx="815823" cy="270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51"/>
              </a:lnTo>
              <a:lnTo>
                <a:pt x="815823" y="184551"/>
              </a:lnTo>
              <a:lnTo>
                <a:pt x="815823" y="2708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7E69B-4DB0-4D59-B6B0-C99712AF8AE7}">
      <dsp:nvSpPr>
        <dsp:cNvPr id="0" name=""/>
        <dsp:cNvSpPr/>
      </dsp:nvSpPr>
      <dsp:spPr>
        <a:xfrm>
          <a:off x="1004435" y="1665630"/>
          <a:ext cx="554612" cy="270813"/>
        </a:xfrm>
        <a:custGeom>
          <a:avLst/>
          <a:gdLst/>
          <a:ahLst/>
          <a:cxnLst/>
          <a:rect l="0" t="0" r="0" b="0"/>
          <a:pathLst>
            <a:path>
              <a:moveTo>
                <a:pt x="554612" y="0"/>
              </a:moveTo>
              <a:lnTo>
                <a:pt x="554612" y="184551"/>
              </a:lnTo>
              <a:lnTo>
                <a:pt x="0" y="184551"/>
              </a:lnTo>
              <a:lnTo>
                <a:pt x="0" y="2708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E043A-E791-48CA-9917-62A9659EE972}">
      <dsp:nvSpPr>
        <dsp:cNvPr id="0" name=""/>
        <dsp:cNvSpPr/>
      </dsp:nvSpPr>
      <dsp:spPr>
        <a:xfrm>
          <a:off x="1559048" y="803525"/>
          <a:ext cx="3317840" cy="270813"/>
        </a:xfrm>
        <a:custGeom>
          <a:avLst/>
          <a:gdLst/>
          <a:ahLst/>
          <a:cxnLst/>
          <a:rect l="0" t="0" r="0" b="0"/>
          <a:pathLst>
            <a:path>
              <a:moveTo>
                <a:pt x="3317840" y="0"/>
              </a:moveTo>
              <a:lnTo>
                <a:pt x="3317840" y="184551"/>
              </a:lnTo>
              <a:lnTo>
                <a:pt x="0" y="184551"/>
              </a:lnTo>
              <a:lnTo>
                <a:pt x="0" y="2708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6CBEF-AA40-481E-A69B-EB66E60C3F84}">
      <dsp:nvSpPr>
        <dsp:cNvPr id="0" name=""/>
        <dsp:cNvSpPr/>
      </dsp:nvSpPr>
      <dsp:spPr>
        <a:xfrm>
          <a:off x="3813246" y="1038"/>
          <a:ext cx="2127284" cy="802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433AC-6352-45E7-9F62-5F19B7B9CF45}">
      <dsp:nvSpPr>
        <dsp:cNvPr id="0" name=""/>
        <dsp:cNvSpPr/>
      </dsp:nvSpPr>
      <dsp:spPr>
        <a:xfrm>
          <a:off x="3916709" y="99328"/>
          <a:ext cx="2127284" cy="802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FF0000"/>
              </a:solidFill>
            </a:rPr>
            <a:t>Allg. Cissoide</a:t>
          </a:r>
          <a:endParaRPr lang="de-DE" sz="2400" kern="1200" dirty="0">
            <a:solidFill>
              <a:srgbClr val="FF0000"/>
            </a:solidFill>
          </a:endParaRPr>
        </a:p>
      </dsp:txBody>
      <dsp:txXfrm>
        <a:off x="3916709" y="99328"/>
        <a:ext cx="2127284" cy="802487"/>
      </dsp:txXfrm>
    </dsp:sp>
    <dsp:sp modelId="{A52E2CE2-2D82-46BE-91CB-B9930F879FDC}">
      <dsp:nvSpPr>
        <dsp:cNvPr id="0" name=""/>
        <dsp:cNvSpPr/>
      </dsp:nvSpPr>
      <dsp:spPr>
        <a:xfrm>
          <a:off x="752780" y="1074339"/>
          <a:ext cx="1612536" cy="591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D0F6A-D5CB-4755-9CEC-62933BF06E83}">
      <dsp:nvSpPr>
        <dsp:cNvPr id="0" name=""/>
        <dsp:cNvSpPr/>
      </dsp:nvSpPr>
      <dsp:spPr>
        <a:xfrm>
          <a:off x="856242" y="1172629"/>
          <a:ext cx="1612536" cy="591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Konchoide</a:t>
          </a:r>
          <a:endParaRPr lang="de-DE" sz="2000" kern="1200" dirty="0"/>
        </a:p>
      </dsp:txBody>
      <dsp:txXfrm>
        <a:off x="856242" y="1172629"/>
        <a:ext cx="1612536" cy="591290"/>
      </dsp:txXfrm>
    </dsp:sp>
    <dsp:sp modelId="{C6E54373-7DD8-4003-88C3-7AEC8F6F1D42}">
      <dsp:nvSpPr>
        <dsp:cNvPr id="0" name=""/>
        <dsp:cNvSpPr/>
      </dsp:nvSpPr>
      <dsp:spPr>
        <a:xfrm>
          <a:off x="292075" y="1936444"/>
          <a:ext cx="1424720" cy="591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4A5EF-CBAE-4DD2-B952-C706C021A24A}">
      <dsp:nvSpPr>
        <dsp:cNvPr id="0" name=""/>
        <dsp:cNvSpPr/>
      </dsp:nvSpPr>
      <dsp:spPr>
        <a:xfrm>
          <a:off x="395538" y="2034733"/>
          <a:ext cx="1424720" cy="591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Nikomedes</a:t>
          </a:r>
          <a:endParaRPr lang="de-DE" sz="1200" kern="1200" dirty="0"/>
        </a:p>
      </dsp:txBody>
      <dsp:txXfrm>
        <a:off x="395538" y="2034733"/>
        <a:ext cx="1424720" cy="591290"/>
      </dsp:txXfrm>
    </dsp:sp>
    <dsp:sp modelId="{F939FE40-24C2-4CF9-86CD-0AACEFD702A6}">
      <dsp:nvSpPr>
        <dsp:cNvPr id="0" name=""/>
        <dsp:cNvSpPr/>
      </dsp:nvSpPr>
      <dsp:spPr>
        <a:xfrm>
          <a:off x="1923721" y="1936444"/>
          <a:ext cx="902299" cy="591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CD89C-F8AF-49BC-80AF-8FC15DD0E131}">
      <dsp:nvSpPr>
        <dsp:cNvPr id="0" name=""/>
        <dsp:cNvSpPr/>
      </dsp:nvSpPr>
      <dsp:spPr>
        <a:xfrm>
          <a:off x="2027184" y="2034733"/>
          <a:ext cx="902299" cy="591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Pascal</a:t>
          </a:r>
          <a:endParaRPr lang="de-DE" sz="1200" kern="1200" dirty="0"/>
        </a:p>
      </dsp:txBody>
      <dsp:txXfrm>
        <a:off x="2027184" y="2034733"/>
        <a:ext cx="902299" cy="591290"/>
      </dsp:txXfrm>
    </dsp:sp>
    <dsp:sp modelId="{D9E00FCE-5346-4047-BE7C-930CCE4739DC}">
      <dsp:nvSpPr>
        <dsp:cNvPr id="0" name=""/>
        <dsp:cNvSpPr/>
      </dsp:nvSpPr>
      <dsp:spPr>
        <a:xfrm>
          <a:off x="1909288" y="2798548"/>
          <a:ext cx="931165" cy="591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B93F0-BD44-42A3-9282-EDFACDB21945}">
      <dsp:nvSpPr>
        <dsp:cNvPr id="0" name=""/>
        <dsp:cNvSpPr/>
      </dsp:nvSpPr>
      <dsp:spPr>
        <a:xfrm>
          <a:off x="2012751" y="2896837"/>
          <a:ext cx="931165" cy="591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Kardioide</a:t>
          </a:r>
          <a:endParaRPr lang="de-DE" sz="1500" kern="1200" dirty="0"/>
        </a:p>
      </dsp:txBody>
      <dsp:txXfrm>
        <a:off x="2012751" y="2896837"/>
        <a:ext cx="931165" cy="591290"/>
      </dsp:txXfrm>
    </dsp:sp>
    <dsp:sp modelId="{C808B1D6-DD94-40F7-9E46-B536AA7C85C3}">
      <dsp:nvSpPr>
        <dsp:cNvPr id="0" name=""/>
        <dsp:cNvSpPr/>
      </dsp:nvSpPr>
      <dsp:spPr>
        <a:xfrm>
          <a:off x="3032946" y="1074339"/>
          <a:ext cx="1426657" cy="107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7DA52-47FE-473E-B79A-25DB54CC45BB}">
      <dsp:nvSpPr>
        <dsp:cNvPr id="0" name=""/>
        <dsp:cNvSpPr/>
      </dsp:nvSpPr>
      <dsp:spPr>
        <a:xfrm>
          <a:off x="3136409" y="1172629"/>
          <a:ext cx="1426657" cy="1073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Strophoide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Standardform</a:t>
          </a:r>
          <a:endParaRPr lang="de-DE" sz="1200" kern="1200" dirty="0"/>
        </a:p>
      </dsp:txBody>
      <dsp:txXfrm>
        <a:off x="3136409" y="1172629"/>
        <a:ext cx="1426657" cy="1073599"/>
      </dsp:txXfrm>
    </dsp:sp>
    <dsp:sp modelId="{7A70A547-B9BB-48D2-AE40-979221F6A834}">
      <dsp:nvSpPr>
        <dsp:cNvPr id="0" name=""/>
        <dsp:cNvSpPr/>
      </dsp:nvSpPr>
      <dsp:spPr>
        <a:xfrm>
          <a:off x="4596832" y="1087785"/>
          <a:ext cx="1492695" cy="105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2DB33-C184-4A4C-A75C-7AF012A4AA51}">
      <dsp:nvSpPr>
        <dsp:cNvPr id="0" name=""/>
        <dsp:cNvSpPr/>
      </dsp:nvSpPr>
      <dsp:spPr>
        <a:xfrm>
          <a:off x="4700294" y="1186075"/>
          <a:ext cx="1492695" cy="105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Trisektrix</a:t>
          </a: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v.Maclaurin</a:t>
          </a:r>
          <a:endParaRPr lang="de-DE" sz="2000" kern="1200" dirty="0"/>
        </a:p>
      </dsp:txBody>
      <dsp:txXfrm>
        <a:off x="4700294" y="1186075"/>
        <a:ext cx="1492695" cy="1056771"/>
      </dsp:txXfrm>
    </dsp:sp>
    <dsp:sp modelId="{CFD96589-392B-4667-BC54-3139FFA413C1}">
      <dsp:nvSpPr>
        <dsp:cNvPr id="0" name=""/>
        <dsp:cNvSpPr/>
      </dsp:nvSpPr>
      <dsp:spPr>
        <a:xfrm>
          <a:off x="6382204" y="1087785"/>
          <a:ext cx="1496755" cy="591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7482F-9145-4B27-9B16-65390ED616B7}">
      <dsp:nvSpPr>
        <dsp:cNvPr id="0" name=""/>
        <dsp:cNvSpPr/>
      </dsp:nvSpPr>
      <dsp:spPr>
        <a:xfrm>
          <a:off x="6485667" y="1186075"/>
          <a:ext cx="1496755" cy="591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Lemniskate</a:t>
          </a:r>
          <a:endParaRPr lang="de-DE" sz="1700" kern="1200" dirty="0"/>
        </a:p>
      </dsp:txBody>
      <dsp:txXfrm>
        <a:off x="6485667" y="1186075"/>
        <a:ext cx="1496755" cy="591290"/>
      </dsp:txXfrm>
    </dsp:sp>
    <dsp:sp modelId="{73DA567C-C5C6-454C-9B58-2ABCD92F9E99}">
      <dsp:nvSpPr>
        <dsp:cNvPr id="0" name=""/>
        <dsp:cNvSpPr/>
      </dsp:nvSpPr>
      <dsp:spPr>
        <a:xfrm>
          <a:off x="8071210" y="1075378"/>
          <a:ext cx="931165" cy="2426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69442-4E73-4216-B40B-5D50CFC21111}">
      <dsp:nvSpPr>
        <dsp:cNvPr id="0" name=""/>
        <dsp:cNvSpPr/>
      </dsp:nvSpPr>
      <dsp:spPr>
        <a:xfrm>
          <a:off x="8174673" y="1173668"/>
          <a:ext cx="931165" cy="242673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1"/>
              </a:solidFill>
            </a:rPr>
            <a:t>Erfindungen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8174673" y="1173668"/>
        <a:ext cx="931165" cy="242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DC75-2458-414F-A91A-10B4C4D89524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4.png"/><Relationship Id="rId7" Type="http://schemas.openxmlformats.org/officeDocument/2006/relationships/hyperlink" Target="stropho-als-cisso-jena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gif"/><Relationship Id="rId5" Type="http://schemas.openxmlformats.org/officeDocument/2006/relationships/hyperlink" Target="stropho-vergeich.ggb" TargetMode="External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topho-konstr-4-jena.ggb" TargetMode="Externa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topho-konstr-4-jena.ggb" TargetMode="Externa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trisektrix-edel-jena.ggb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gif"/><Relationship Id="rId5" Type="http://schemas.openxmlformats.org/officeDocument/2006/relationships/hyperlink" Target="stropho-als-cisso-jena-geo-geo.ggb" TargetMode="External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produkt-ohne3D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rodukt3D.gg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bipolar-bereich-start-fkt.gg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9.png"/><Relationship Id="rId4" Type="http://schemas.openxmlformats.org/officeDocument/2006/relationships/hyperlink" Target="bipolar-bereich-start-fkt.gg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31.xml"/><Relationship Id="rId7" Type="http://schemas.openxmlformats.org/officeDocument/2006/relationships/slide" Target="slide55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50.xml"/><Relationship Id="rId10" Type="http://schemas.openxmlformats.org/officeDocument/2006/relationships/image" Target="../media/image65.gif"/><Relationship Id="rId4" Type="http://schemas.openxmlformats.org/officeDocument/2006/relationships/slide" Target="slide36.xml"/><Relationship Id="rId9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81.jpeg"/><Relationship Id="rId7" Type="http://schemas.openxmlformats.org/officeDocument/2006/relationships/oleObject" Target="../embeddings/oleObject37.bin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72.jpeg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diagramColors" Target="../diagrams/colors2.xml"/><Relationship Id="rId11" Type="http://schemas.openxmlformats.org/officeDocument/2006/relationships/slide" Target="slide30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87.jpe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8.jpeg"/><Relationship Id="rId9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parabel-konch.ggb" TargetMode="External"/><Relationship Id="rId2" Type="http://schemas.openxmlformats.org/officeDocument/2006/relationships/hyperlink" Target="Konchoid_Kreis_pascal.ggb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Konchoid_Kreis_pascal.ggb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30.x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hyperlink" Target="versiera-elli-hyp.ggb" TargetMode="External"/><Relationship Id="rId4" Type="http://schemas.openxmlformats.org/officeDocument/2006/relationships/hyperlink" Target="Konchoid_Kreis_pascal.ggb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versiera-elli-hyp.ggb" TargetMode="External"/><Relationship Id="rId3" Type="http://schemas.openxmlformats.org/officeDocument/2006/relationships/image" Target="../media/image103.png"/><Relationship Id="rId7" Type="http://schemas.openxmlformats.org/officeDocument/2006/relationships/hyperlink" Target="Konchoid_Kreis_pascal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slide" Target="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hyperlink" Target="bipolar-bereich-start-fkt.gg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10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1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30.x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slide" Target="slide30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12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9.png"/><Relationship Id="rId7" Type="http://schemas.openxmlformats.org/officeDocument/2006/relationships/hyperlink" Target="produkt-ohne3D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hyperlink" Target="produkt3D.ggb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topho-konstr-4-jena.ggb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slide" Target="slide30.xml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2.png"/><Relationship Id="rId7" Type="http://schemas.openxmlformats.org/officeDocument/2006/relationships/hyperlink" Target="stropho-orig-jena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gif"/><Relationship Id="rId5" Type="http://schemas.openxmlformats.org/officeDocument/2006/relationships/hyperlink" Target="stropho-vergeich.ggb" TargetMode="External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102831"/>
            <a:ext cx="8136904" cy="2554545"/>
          </a:xfrm>
        </p:spPr>
        <p:txBody>
          <a:bodyPr wrap="square">
            <a:spAutoFit/>
          </a:bodyPr>
          <a:lstStyle/>
          <a:p>
            <a:r>
              <a:rPr lang="de-DE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Ist das nun dieselbe Schlaufe?</a:t>
            </a:r>
            <a:endParaRPr lang="de-DE" sz="8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395536" y="2348880"/>
            <a:ext cx="842493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7992888" cy="1152128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Vielfältige Argumente und eigenes Erkunden  von Klasse 8 bis zum 8. Semester</a:t>
            </a:r>
            <a:endParaRPr lang="de-DE" dirty="0"/>
          </a:p>
        </p:txBody>
      </p:sp>
      <p:pic>
        <p:nvPicPr>
          <p:cNvPr id="18" name="Grafik 17" descr="stropho-vergeich-ani-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2804160" cy="2537460"/>
          </a:xfrm>
          <a:prstGeom prst="rect">
            <a:avLst/>
          </a:prstGeom>
        </p:spPr>
      </p:pic>
      <p:pic>
        <p:nvPicPr>
          <p:cNvPr id="19" name="Grafik 18" descr="stropho-vergeich-ani-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3070860" cy="253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55054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2448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 2 Polar-kartesische Sicht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" name="Grafik 5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733256"/>
            <a:ext cx="883920" cy="716280"/>
          </a:xfrm>
          <a:prstGeom prst="rect">
            <a:avLst/>
          </a:prstGeom>
        </p:spPr>
      </p:pic>
      <p:pic>
        <p:nvPicPr>
          <p:cNvPr id="7" name="Grafik 6" descr="geogebra50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373216"/>
            <a:ext cx="883920" cy="716280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139952" y="2361828"/>
          <a:ext cx="2044700" cy="419100"/>
        </p:xfrm>
        <a:graphic>
          <a:graphicData uri="http://schemas.openxmlformats.org/presentationml/2006/ole">
            <p:oleObj spid="_x0000_s90114" name="Equation" r:id="rId8" imgW="2044440" imgH="41904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44016" y="1412776"/>
          <a:ext cx="2051720" cy="419100"/>
        </p:xfrm>
        <a:graphic>
          <a:graphicData uri="http://schemas.openxmlformats.org/presentationml/2006/ole">
            <p:oleObj spid="_x0000_s90115" name="Equation" r:id="rId9" imgW="20192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620634" y="5517232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Ani.Grundlage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 1                             Schlaufe 2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6005" y="1196752"/>
            <a:ext cx="8597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Verstanden, warum der  Durchlauf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verschieden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ist!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1140" name="Equation" r:id="rId3" imgW="901440" imgH="41904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1259632" y="1772816"/>
            <a:ext cx="6622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Aber was heißt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Gleichheit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bei Kurven?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-108520" y="2348880"/>
            <a:ext cx="9378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C00000"/>
                </a:solidFill>
              </a:rPr>
              <a:t>Zwei Kurven sind </a:t>
            </a:r>
            <a:r>
              <a:rPr lang="de-DE" sz="2800" b="1" dirty="0" smtClean="0">
                <a:solidFill>
                  <a:srgbClr val="C00000"/>
                </a:solidFill>
              </a:rPr>
              <a:t>von gleiche</a:t>
            </a:r>
            <a:r>
              <a:rPr lang="de-DE" sz="2800" b="1" dirty="0" smtClean="0">
                <a:solidFill>
                  <a:srgbClr val="C00000"/>
                </a:solidFill>
              </a:rPr>
              <a:t>n Typ</a:t>
            </a:r>
            <a:r>
              <a:rPr lang="de-DE" sz="2800" b="1" dirty="0" smtClean="0">
                <a:solidFill>
                  <a:srgbClr val="C00000"/>
                </a:solidFill>
              </a:rPr>
              <a:t>, </a:t>
            </a:r>
            <a:r>
              <a:rPr lang="de-DE" sz="2800" b="1" dirty="0" smtClean="0">
                <a:solidFill>
                  <a:srgbClr val="C00000"/>
                </a:solidFill>
              </a:rPr>
              <a:t>wenn sie als geometrische</a:t>
            </a:r>
          </a:p>
          <a:p>
            <a:pPr algn="ctr"/>
            <a:r>
              <a:rPr lang="de-DE" sz="2800" b="1" dirty="0" smtClean="0">
                <a:solidFill>
                  <a:srgbClr val="C00000"/>
                </a:solidFill>
              </a:rPr>
              <a:t>Punktmengen kongruent oder ähnlich (</a:t>
            </a:r>
            <a:r>
              <a:rPr lang="de-DE" sz="2800" b="1" dirty="0" err="1" smtClean="0">
                <a:solidFill>
                  <a:srgbClr val="C00000"/>
                </a:solidFill>
              </a:rPr>
              <a:t>i.e.S</a:t>
            </a:r>
            <a:r>
              <a:rPr lang="de-DE" sz="2800" b="1" dirty="0" smtClean="0">
                <a:solidFill>
                  <a:srgbClr val="C00000"/>
                </a:solidFill>
              </a:rPr>
              <a:t>)  sind.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47965" y="3356992"/>
            <a:ext cx="87979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Um dieses nachzuweisen, bringt man sie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in gleiche </a:t>
            </a:r>
          </a:p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Lage und Größe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.  Sei C1 die bekannte Kurve und C2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die „neue“ Kurve. </a:t>
            </a: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6515" y="4795897"/>
            <a:ext cx="86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Wir stellen uns vor, man habe die neue Kurve C2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einer geometrischen Konstruktion gefunden.</a:t>
            </a: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Wolke 21"/>
          <p:cNvSpPr/>
          <p:nvPr/>
        </p:nvSpPr>
        <p:spPr>
          <a:xfrm>
            <a:off x="251520" y="5877272"/>
            <a:ext cx="8892480" cy="86409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Dazu folgen  bald  mehrere Beispiele!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 1                             Schlaufe 2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3186" name="Equation" r:id="rId3" imgW="901440" imgH="419040" progId="Equation.DSMT4">
              <p:embed/>
            </p:oleObj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133875" y="2276872"/>
            <a:ext cx="73265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Geometrie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von C1 in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Geometrie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von C2 finden,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geometrisch beweisen: P aus C2 ist  ein P von C1.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15616" y="1052736"/>
            <a:ext cx="8028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Eine Gleichung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von C1  in  der 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Geometrie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von C2 eintragen. Wenn‘s nicht passt, ist entschieden: Die Kurven sind ungleich.  Anderenfalls: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1052736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Weg 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115616" y="3140968"/>
            <a:ext cx="7383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Für C2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kartesische Gleichung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aufstellen und nach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algebraischer Umformung suchen, die die 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kartesische Gleichung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von C1 ergibt.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2276872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Weg 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0" y="3140968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Weg 3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4365104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Weg 4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119835" y="4365104"/>
            <a:ext cx="7484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Wie Weg 3, aber für die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Polargleichung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.  Vorsicht!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Trigonometrische Funktion sind „vielgestaltig“.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633376" y="1916832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Weg 2, 3, 4, 5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0" y="5229200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Weg 5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109254" y="5229200"/>
            <a:ext cx="79970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Spezifische Überlegungen mit der gegenseitigen Lage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wichtiger Elemente wie sicheren Punkten,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Asymptoten, wichtigen Winkeln  </a:t>
            </a:r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u.s.w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                                Schlaufe 3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883920" cy="716280"/>
          </a:xfrm>
          <a:prstGeom prst="rect">
            <a:avLst/>
          </a:prstGeom>
        </p:spPr>
      </p:pic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2162" name="Equation" r:id="rId5" imgW="901440" imgH="419040" progId="Equation.DSMT4">
              <p:embed/>
            </p:oleObj>
          </a:graphicData>
        </a:graphic>
      </p:graphicFrame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33401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988840"/>
            <a:ext cx="35877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125510" y="5949280"/>
            <a:ext cx="501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Schlaufe 3 ist die Strophoide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                                Schlaufe 4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883920" cy="716280"/>
          </a:xfrm>
          <a:prstGeom prst="rect">
            <a:avLst/>
          </a:prstGeom>
        </p:spPr>
      </p:pic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4210" name="Equation" r:id="rId5" imgW="9014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125510" y="5949280"/>
            <a:ext cx="501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Schlaufe 4 ist die Strophoide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4377110" cy="46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818940" y="908720"/>
            <a:ext cx="23250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Raster-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Konstruktion</a:t>
            </a:r>
          </a:p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klausurfähig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564904"/>
            <a:ext cx="36679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                                Schlaufe 5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15816" y="0"/>
          <a:ext cx="3404589" cy="1584176"/>
        </p:xfrm>
        <a:graphic>
          <a:graphicData uri="http://schemas.openxmlformats.org/presentationml/2006/ole">
            <p:oleObj spid="_x0000_s95234" name="Equation" r:id="rId3" imgW="901440" imgH="419040" progId="Equation.DSMT4">
              <p:embed/>
            </p:oleObj>
          </a:graphicData>
        </a:graphic>
      </p:graphicFrame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35814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2"/>
            <a:ext cx="426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geogebra50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124744"/>
            <a:ext cx="883920" cy="71628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849974" y="4725144"/>
            <a:ext cx="2294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Nach Weg 1 </a:t>
            </a:r>
          </a:p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und Weg 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48321" y="5949280"/>
            <a:ext cx="5504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Schlaufe 5  ist keine Strophoide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608" y="5157192"/>
            <a:ext cx="2540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987950"/>
                </a:solidFill>
              </a:rPr>
              <a:t>Trisektrix</a:t>
            </a:r>
            <a:endParaRPr lang="de-DE" sz="4800" b="1" dirty="0" smtClean="0">
              <a:solidFill>
                <a:srgbClr val="9879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9" calcmode="lin" valueType="num">
                                      <p:cBhvr override="childStyl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16" y="1196752"/>
            <a:ext cx="4521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kurven-alle-cisso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5363"/>
            <a:ext cx="3240360" cy="31556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                                Schlaufe 2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80728"/>
            <a:ext cx="883920" cy="716280"/>
          </a:xfrm>
          <a:prstGeom prst="rect">
            <a:avLst/>
          </a:prstGeom>
        </p:spPr>
      </p:pic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6258" name="Equation" r:id="rId7" imgW="9014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051720" y="5949280"/>
            <a:ext cx="720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Die Strophoide ist eine spezielle </a:t>
            </a:r>
            <a:r>
              <a:rPr lang="de-DE" sz="3200" b="1" dirty="0" smtClean="0">
                <a:solidFill>
                  <a:srgbClr val="F747EA"/>
                </a:solidFill>
              </a:rPr>
              <a:t>Cissoide.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76056" y="3356992"/>
            <a:ext cx="368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solidFill>
                  <a:srgbClr val="C00000"/>
                </a:solidFill>
              </a:rPr>
              <a:t>r</a:t>
            </a:r>
            <a:r>
              <a:rPr lang="de-DE" sz="5400" baseline="-25000" dirty="0" err="1" smtClean="0">
                <a:solidFill>
                  <a:srgbClr val="C00000"/>
                </a:solidFill>
              </a:rPr>
              <a:t>rot</a:t>
            </a: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de-DE" sz="5400" dirty="0" err="1" smtClean="0">
                <a:solidFill>
                  <a:srgbClr val="0070C0"/>
                </a:solidFill>
              </a:rPr>
              <a:t>r</a:t>
            </a:r>
            <a:r>
              <a:rPr lang="de-DE" sz="5400" baseline="-25000" dirty="0" err="1" smtClean="0">
                <a:solidFill>
                  <a:srgbClr val="0070C0"/>
                </a:solidFill>
              </a:rPr>
              <a:t>blau</a:t>
            </a:r>
            <a:r>
              <a:rPr lang="de-DE" sz="5400" dirty="0" err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de-DE" sz="5400" dirty="0" err="1" smtClean="0">
                <a:solidFill>
                  <a:srgbClr val="00B050"/>
                </a:solidFill>
              </a:rPr>
              <a:t>r</a:t>
            </a:r>
            <a:r>
              <a:rPr lang="de-DE" sz="5400" baseline="-25000" dirty="0" err="1" smtClean="0">
                <a:solidFill>
                  <a:srgbClr val="00B050"/>
                </a:solidFill>
              </a:rPr>
              <a:t>grün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60232" y="1916832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 smtClean="0">
                <a:solidFill>
                  <a:srgbClr val="F747EA"/>
                </a:solidFill>
              </a:rPr>
              <a:t>Cissoiden</a:t>
            </a:r>
            <a:endParaRPr lang="de-DE" sz="4000" b="1" dirty="0" smtClean="0">
              <a:solidFill>
                <a:srgbClr val="F747EA"/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4716016" y="4365104"/>
          <a:ext cx="4114800" cy="965200"/>
        </p:xfrm>
        <a:graphic>
          <a:graphicData uri="http://schemas.openxmlformats.org/presentationml/2006/ole">
            <p:oleObj spid="_x0000_s96260" name="Equation" r:id="rId8" imgW="4114800" imgH="96516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0" y="4797152"/>
            <a:ext cx="4442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und diese Polargleichung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passt zu 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1547664" y="5373216"/>
          <a:ext cx="3820214" cy="576064"/>
        </p:xfrm>
        <a:graphic>
          <a:graphicData uri="http://schemas.openxmlformats.org/presentationml/2006/ole">
            <p:oleObj spid="_x0000_s96261" name="Equation" r:id="rId9" imgW="3200400" imgH="482400" progId="Equation.DSMT4">
              <p:embed/>
            </p:oleObj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5436096" y="5373216"/>
            <a:ext cx="327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der verschobenen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5877272"/>
            <a:ext cx="202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Strophoide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kurven-alle-ciss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594995" cy="3501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Cissoide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619672" y="1556792"/>
          <a:ext cx="838200" cy="431800"/>
        </p:xfrm>
        <a:graphic>
          <a:graphicData uri="http://schemas.openxmlformats.org/presentationml/2006/ole">
            <p:oleObj spid="_x0000_s8194" name="Equation" r:id="rId4" imgW="838080" imgH="431640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187624" y="3429000"/>
          <a:ext cx="266700" cy="355600"/>
        </p:xfrm>
        <a:graphic>
          <a:graphicData uri="http://schemas.openxmlformats.org/presentationml/2006/ole">
            <p:oleObj spid="_x0000_s8195" name="Equation" r:id="rId5" imgW="266400" imgH="355320" progId="Equation.DSMT4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139952" y="5445224"/>
          <a:ext cx="4592638" cy="647700"/>
        </p:xfrm>
        <a:graphic>
          <a:graphicData uri="http://schemas.openxmlformats.org/presentationml/2006/ole">
            <p:oleObj spid="_x0000_s8196" name="Equation" r:id="rId6" imgW="3060360" imgH="431640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971600" y="4293096"/>
          <a:ext cx="736600" cy="431800"/>
        </p:xfrm>
        <a:graphic>
          <a:graphicData uri="http://schemas.openxmlformats.org/presentationml/2006/ole">
            <p:oleObj spid="_x0000_s8197" name="Equation" r:id="rId7" imgW="736560" imgH="431640" progId="Equation.DSMT4">
              <p:embed/>
            </p:oleObj>
          </a:graphicData>
        </a:graphic>
      </p:graphicFrame>
      <p:pic>
        <p:nvPicPr>
          <p:cNvPr id="14" name="Grafik 13" descr="kurven-standard-cisso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7231" y="476672"/>
            <a:ext cx="2707217" cy="230425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672408" y="3287886"/>
            <a:ext cx="558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1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Zweite 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3667125" y="1989138"/>
          <a:ext cx="774700" cy="431800"/>
        </p:xfrm>
        <a:graphic>
          <a:graphicData uri="http://schemas.openxmlformats.org/presentationml/2006/ole">
            <p:oleObj spid="_x0000_s8198" name="Equation" r:id="rId9" imgW="774360" imgH="431640" progId="Equation.DSMT4">
              <p:embed/>
            </p:oleObj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3686887" y="4365104"/>
            <a:ext cx="513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Fahrstrahl schneidet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31640" y="4797152"/>
            <a:ext cx="608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Vektor QE an O anhängen ergibt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>
                <a:solidFill>
                  <a:schemeClr val="accent2">
                    <a:lumMod val="75000"/>
                  </a:schemeClr>
                </a:solidFill>
              </a:rPr>
              <a:t>Strophoide verschieben </a:t>
            </a:r>
            <a:endParaRPr lang="de-DE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Polargleichung der Strophoide</a:t>
            </a:r>
            <a:b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in verschobener Lage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98308" name="Picture 4" descr="C:\Users\User\AppData\Local\Microsoft\Windows\Temporary Internet Files\Content.IE5\0DQLJI7U\XELKOAU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55" y="1772816"/>
            <a:ext cx="893384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/>
          <p:cNvSpPr/>
          <p:nvPr/>
        </p:nvSpPr>
        <p:spPr>
          <a:xfrm>
            <a:off x="144016" y="3068960"/>
            <a:ext cx="3779912" cy="6480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Nun folgt:</a:t>
            </a:r>
            <a:endParaRPr lang="de-DE" sz="28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Beweisbedürfnis und Beweise erleben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31032" y="1213379"/>
            <a:ext cx="8712968" cy="1902059"/>
          </a:xfr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Sie hörten: Ausführungen  zu Argumentationen und  Begründungen im jungen Schulalter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Sie hörten: Herausarbeitung von Kernideen im Analysis-</a:t>
            </a:r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unterricht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, die nach gesicherter Fundierung rufen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0142" y="3573016"/>
            <a:ext cx="87038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Typische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Beweisanlässe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im Unterricht zu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Kurven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die Entwicklung vielfältiger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Beweisideen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 ermöglichen und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damit 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hohem Maße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Freiheiten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bieten und 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die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Entwicklung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mathematischen Handwerks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  fördern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323528" y="2708920"/>
            <a:ext cx="7878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Die  gewöhnliche </a:t>
            </a:r>
            <a:r>
              <a:rPr lang="de-DE" sz="3200" dirty="0" smtClean="0">
                <a:solidFill>
                  <a:srgbClr val="00B050"/>
                </a:solidFill>
              </a:rPr>
              <a:t>Strophoide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ist eine </a:t>
            </a:r>
            <a:r>
              <a:rPr lang="de-DE" sz="3200" dirty="0" smtClean="0">
                <a:solidFill>
                  <a:srgbClr val="F747EA"/>
                </a:solidFill>
              </a:rPr>
              <a:t>spezielle </a:t>
            </a:r>
          </a:p>
          <a:p>
            <a:r>
              <a:rPr lang="de-DE" sz="3200" dirty="0" smtClean="0">
                <a:solidFill>
                  <a:srgbClr val="F747EA"/>
                </a:solidFill>
              </a:rPr>
              <a:t>Cissoide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Schlaufenvielfalt gebändigt!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980728"/>
            <a:ext cx="8763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Unsere Grundlage war die </a:t>
            </a:r>
            <a:r>
              <a:rPr lang="de-DE" sz="3200" dirty="0" smtClean="0">
                <a:solidFill>
                  <a:srgbClr val="00B050"/>
                </a:solidFill>
              </a:rPr>
              <a:t>gewöhnliche Strophoide 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  = Schlaufe 1     </a:t>
            </a:r>
            <a:r>
              <a:rPr lang="de-DE" sz="3200" b="1" dirty="0" smtClean="0">
                <a:solidFill>
                  <a:srgbClr val="00B050"/>
                </a:solidFill>
              </a:rPr>
              <a:t>Seilkurve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67744" y="3212976"/>
            <a:ext cx="4371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Erkenntnis zu Schlaufe 2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520" y="4365104"/>
            <a:ext cx="459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Schlaufe 4   Rasterschlaufe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861048"/>
            <a:ext cx="396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Schlaufe 3  </a:t>
            </a:r>
            <a:r>
              <a:rPr lang="de-DE" sz="3200" dirty="0" err="1" smtClean="0">
                <a:solidFill>
                  <a:srgbClr val="00B050"/>
                </a:solidFill>
              </a:rPr>
              <a:t>Logozyklika</a:t>
            </a:r>
            <a:endParaRPr lang="de-DE" sz="3200" dirty="0" smtClean="0">
              <a:solidFill>
                <a:srgbClr val="00B05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1520" y="5445224"/>
            <a:ext cx="359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5 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Trisektrix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9158" name="Object 3"/>
          <p:cNvGraphicFramePr>
            <a:graphicFrameLocks noChangeAspect="1"/>
          </p:cNvGraphicFramePr>
          <p:nvPr/>
        </p:nvGraphicFramePr>
        <p:xfrm>
          <a:off x="4499992" y="3861048"/>
          <a:ext cx="908050" cy="815975"/>
        </p:xfrm>
        <a:graphic>
          <a:graphicData uri="http://schemas.openxmlformats.org/presentationml/2006/ole">
            <p:oleObj spid="_x0000_s49158" name="Equation" r:id="rId3" imgW="355320" imgH="419040" progId="Equation.DSMT4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3779912" y="5373216"/>
          <a:ext cx="1004888" cy="642938"/>
        </p:xfrm>
        <a:graphic>
          <a:graphicData uri="http://schemas.openxmlformats.org/presentationml/2006/ole">
            <p:oleObj spid="_x0000_s49159" name="Equation" r:id="rId4" imgW="393480" imgH="330120" progId="Equation.DSMT4">
              <p:embed/>
            </p:oleObj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4788024" y="4293096"/>
          <a:ext cx="908050" cy="815975"/>
        </p:xfrm>
        <a:graphic>
          <a:graphicData uri="http://schemas.openxmlformats.org/presentationml/2006/ole">
            <p:oleObj spid="_x0000_s49161" name="Equation" r:id="rId5" imgW="355320" imgH="419040" progId="Equation.DSMT4">
              <p:embed/>
            </p:oleObj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6660232" y="3068960"/>
          <a:ext cx="908050" cy="815975"/>
        </p:xfrm>
        <a:graphic>
          <a:graphicData uri="http://schemas.openxmlformats.org/presentationml/2006/ole">
            <p:oleObj spid="_x0000_s49162" name="Equation" r:id="rId6" imgW="355320" imgH="419040" progId="Equation.DSMT4">
              <p:embed/>
            </p:oleObj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323528" y="184482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Die allgemeinen </a:t>
            </a:r>
            <a:r>
              <a:rPr lang="de-DE" sz="3200" b="1" dirty="0" err="1" smtClean="0">
                <a:solidFill>
                  <a:srgbClr val="F747EA"/>
                </a:solidFill>
              </a:rPr>
              <a:t>Cissoiden</a:t>
            </a:r>
            <a:r>
              <a:rPr lang="de-DE" sz="3200" b="1" dirty="0" smtClean="0">
                <a:solidFill>
                  <a:srgbClr val="F747EA"/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sind eine  große Kurvenklasse.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00044" y="3717032"/>
            <a:ext cx="3443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Das waren einfache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alternative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Konstruktionen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904121" y="5517232"/>
            <a:ext cx="423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, sie ist keine Strophoide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27584" y="5877272"/>
            <a:ext cx="680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Aber sie ist auch eine </a:t>
            </a:r>
            <a:r>
              <a:rPr lang="de-DE" sz="3200" dirty="0" smtClean="0">
                <a:solidFill>
                  <a:srgbClr val="F747EA"/>
                </a:solidFill>
              </a:rPr>
              <a:t>spezielle Cissoide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2790"/>
            <a:ext cx="35496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79912" y="1052736"/>
          <a:ext cx="4724400" cy="508000"/>
        </p:xfrm>
        <a:graphic>
          <a:graphicData uri="http://schemas.openxmlformats.org/presentationml/2006/ole">
            <p:oleObj spid="_x0000_s107522" name="Equation" r:id="rId4" imgW="4724280" imgH="50796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563888" y="2420888"/>
          <a:ext cx="4749800" cy="508000"/>
        </p:xfrm>
        <a:graphic>
          <a:graphicData uri="http://schemas.openxmlformats.org/presentationml/2006/ole">
            <p:oleObj spid="_x0000_s107523" name="Equation" r:id="rId5" imgW="4749480" imgH="50796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07704" y="5661248"/>
          <a:ext cx="6921500" cy="508000"/>
        </p:xfrm>
        <a:graphic>
          <a:graphicData uri="http://schemas.openxmlformats.org/presentationml/2006/ole">
            <p:oleObj spid="_x0000_s107524" name="Equation" r:id="rId6" imgW="6921360" imgH="50796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491880" y="15567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Der Graph der Produktkurve  ist die Vereinigung der Punkte der </a:t>
            </a:r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</a:rPr>
              <a:t>Faktorkurven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4067944" y="3068960"/>
            <a:ext cx="5076056" cy="864096"/>
          </a:xfrm>
          <a:prstGeom prst="cloudCallout">
            <a:avLst>
              <a:gd name="adj1" fmla="val 29772"/>
              <a:gd name="adj2" fmla="val -7505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Wenn hier keine 0 steht?</a:t>
            </a:r>
          </a:p>
        </p:txBody>
      </p:sp>
      <p:sp>
        <p:nvSpPr>
          <p:cNvPr id="17" name="Wolkenförmige Legende 16"/>
          <p:cNvSpPr/>
          <p:nvPr/>
        </p:nvSpPr>
        <p:spPr>
          <a:xfrm>
            <a:off x="2843808" y="4077072"/>
            <a:ext cx="6300192" cy="1332728"/>
          </a:xfrm>
          <a:prstGeom prst="cloudCallout">
            <a:avLst>
              <a:gd name="adj1" fmla="val -59234"/>
              <a:gd name="adj2" fmla="val 7536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Dann hilft die  3D-Dar-stellung  beim Verstehen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5415607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7" action="ppaction://hlinkfile"/>
              </a:rPr>
              <a:t>produkt-ohne3D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produkt-3D-in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403992" cy="4896544"/>
          </a:xfrm>
          <a:prstGeom prst="rect">
            <a:avLst/>
          </a:prstGeom>
        </p:spPr>
      </p:pic>
      <p:pic>
        <p:nvPicPr>
          <p:cNvPr id="7" name="Grafik 6" descr="produkt-3D-in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3969774" cy="46805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84" y="5589240"/>
            <a:ext cx="1969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produkt3D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47864" y="5589240"/>
            <a:ext cx="5475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zwei Fenstern in GeoGebra!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3D-Darstellungen anderer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kurven-standard-konch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934828" cy="2497988"/>
          </a:xfrm>
          <a:prstGeom prst="rect">
            <a:avLst/>
          </a:prstGeom>
        </p:spPr>
      </p:pic>
      <p:pic>
        <p:nvPicPr>
          <p:cNvPr id="7" name="Grafik 6" descr="konchoide3D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764704"/>
            <a:ext cx="5715000" cy="3665220"/>
          </a:xfrm>
          <a:prstGeom prst="rect">
            <a:avLst/>
          </a:prstGeom>
        </p:spPr>
      </p:pic>
      <p:pic>
        <p:nvPicPr>
          <p:cNvPr id="8" name="Grafik 7" descr="konchoide3D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3645024"/>
            <a:ext cx="4762500" cy="26060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97986" y="4221088"/>
            <a:ext cx="4854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Durch Schnitte in anderer Höhe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bilden sich Kurvenfamilien.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82452" y="5229200"/>
            <a:ext cx="378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Doch manchmal kommt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es anders als man denkt.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501008"/>
            <a:ext cx="194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bipolare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bipolar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587509" cy="36450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585" y="4653136"/>
            <a:ext cx="908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Ein Punkt P habe die Abstände r und r‘ von zwei „Brennpunkten“ E und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E‘ im Abstand 2e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. Jede Gleichung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von r und r‘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definiert eine bipolare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Kurve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als Menge aller Punkte, die sowohl die Gleichung erfüllen, als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auch mit E und E‘ eine Dreieck bilden.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bipolar-bere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052736"/>
            <a:ext cx="3240360" cy="350290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20272" y="1052736"/>
            <a:ext cx="22076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Visualisierung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der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Dreiecks-</a:t>
            </a:r>
          </a:p>
          <a:p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bedingung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im zweiten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Grafikfenster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in GeoGebra.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gekoppelte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Darstellung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4297" y="4293096"/>
            <a:ext cx="319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bipolar-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bereich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start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fkt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2"/>
            <a:ext cx="38270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Bipolare Sinus-Kurven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52120" y="5733256"/>
            <a:ext cx="319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bipolar-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bereich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start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fkt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7" y="1052736"/>
            <a:ext cx="339715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mit Pfeil 15"/>
          <p:cNvCxnSpPr/>
          <p:nvPr/>
        </p:nvCxnSpPr>
        <p:spPr>
          <a:xfrm>
            <a:off x="4355976" y="5013176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508104" y="5013176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876256" y="501317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2771800" y="5013176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403648" y="501317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251520" y="5013176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251520" y="494116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Durch die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gekoppelte Darstellung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kann man die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Besonderheiten alle verstehen.</a:t>
            </a: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6608763" y="981075"/>
          <a:ext cx="2197100" cy="444500"/>
        </p:xfrm>
        <a:graphic>
          <a:graphicData uri="http://schemas.openxmlformats.org/presentationml/2006/ole">
            <p:oleObj spid="_x0000_s108546" name="Equation" r:id="rId6" imgW="219708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Kurven, alles ist mit allem verwoben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7" name="Diagramm 16"/>
          <p:cNvGraphicFramePr/>
          <p:nvPr/>
        </p:nvGraphicFramePr>
        <p:xfrm>
          <a:off x="611560" y="1484784"/>
          <a:ext cx="79208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5220F29-73C3-4731-81EC-405D5667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C4E1C2E-07BE-4468-A457-4075FD00D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6574C4-7289-4951-96C7-4C2B6FC7A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B84EAB9-9273-44E1-8D61-0155F8BDF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10A7AB-25BB-4290-8A9C-347F1A741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2A2390B-C41D-4680-AC6E-731637C4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Meine Bücher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75706"/>
          </a:xfrm>
        </p:spPr>
        <p:txBody>
          <a:bodyPr wrap="square">
            <a:spAutoFit/>
          </a:bodyPr>
          <a:lstStyle/>
          <a:p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2395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masuv-tit-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2567242" cy="295232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012160" y="1052736"/>
            <a:ext cx="2736304" cy="461665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Aufl. Herbst 2015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40152" y="1628800"/>
            <a:ext cx="3004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Dieses Buch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war für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„alle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“,  Vorlesung für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alle unsere 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</a:rPr>
              <a:t>Erstis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1500 Studierende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aller Fächer.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600 farbige Bilder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Zumeist mit GeoGebra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4747" y="4149080"/>
            <a:ext cx="89792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Mein neues Buch  „</a:t>
            </a:r>
            <a:r>
              <a:rPr lang="de-DE" sz="3200" dirty="0" smtClean="0">
                <a:solidFill>
                  <a:srgbClr val="FF0000"/>
                </a:solidFill>
              </a:rPr>
              <a:t>Kurven erkunden und verstehen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soll die Lehrerausbildung in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Mathematik bereichern.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Es soll auch für Lehrer sein, die mehr „nahrhaftes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Futter“ für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hre Schüler brauchen.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Diagnose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98072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4400" dirty="0">
                <a:solidFill>
                  <a:srgbClr val="F79646">
                    <a:lumMod val="50000"/>
                  </a:srgbClr>
                </a:solidFill>
              </a:rPr>
              <a:t>Die Mathematiklehre 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leidet an </a:t>
            </a:r>
            <a:r>
              <a:rPr lang="de-DE" sz="4400" b="1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akuter Magersucht.</a:t>
            </a:r>
            <a:endParaRPr lang="de-DE" sz="4400" b="1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1520" y="3068960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4400" dirty="0">
                <a:solidFill>
                  <a:srgbClr val="F79646">
                    <a:lumMod val="50000"/>
                  </a:srgbClr>
                </a:solidFill>
              </a:rPr>
              <a:t>Die Mathematiklehre 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ist schon so schlapp und kraftlos geworden, dass sie die jungen Menschen nicht </a:t>
            </a:r>
            <a:r>
              <a:rPr lang="de-DE" sz="4400" dirty="0" err="1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durch‘s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 Studium tragen kann.</a:t>
            </a:r>
            <a:endParaRPr lang="de-DE" sz="4400" b="1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</p:txBody>
      </p:sp>
      <p:sp>
        <p:nvSpPr>
          <p:cNvPr id="8" name="Wolke 7"/>
          <p:cNvSpPr/>
          <p:nvPr/>
        </p:nvSpPr>
        <p:spPr>
          <a:xfrm rot="20837275">
            <a:off x="74132" y="226476"/>
            <a:ext cx="2160240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DENN</a:t>
            </a:r>
            <a:endParaRPr lang="de-DE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Wege zur Heilung 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907704" y="3284984"/>
            <a:ext cx="56937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Haben wir 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Zeit, 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noch einmal in den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Wundersack 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zu greifen?</a:t>
            </a:r>
            <a:endParaRPr lang="de-DE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836712"/>
            <a:ext cx="88483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Verleugnen wir nicht die Kraft der Mathematik, die in</a:t>
            </a:r>
          </a:p>
          <a:p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 der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erlässlichkeit bewiesener Aussagen 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liegt.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Wie müssen eine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vielfältige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Mathematik ermöglichen,</a:t>
            </a:r>
          </a:p>
          <a:p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in der Lernende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selbst 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etwas vermuten und behaupten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und dann lernen,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mathematisch zu argumentieren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de-DE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2" descr="C:\Users\User\AppData\Local\Microsoft\Windows\Temporary Internet Files\Content.IE5\Q04KF7P2\Sanduh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324544" y="3140968"/>
            <a:ext cx="2483768" cy="3259946"/>
          </a:xfrm>
          <a:prstGeom prst="rect">
            <a:avLst/>
          </a:prstGeom>
          <a:noFill/>
        </p:spPr>
      </p:pic>
      <p:pic>
        <p:nvPicPr>
          <p:cNvPr id="20" name="Picture 2" descr="C:\Users\User\AppData\Local\Microsoft\Windows\Temporary Internet Files\Content.IE5\Q04KF7P2\Sanduh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2483768" cy="325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Beweisbedürfnis und Beweise erleben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31032" y="1213379"/>
            <a:ext cx="8712968" cy="584775"/>
          </a:xfr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NUTZEN für: Klasse 8 bis 8. Semester ?!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5" name="Wolke 14"/>
          <p:cNvSpPr/>
          <p:nvPr/>
        </p:nvSpPr>
        <p:spPr>
          <a:xfrm>
            <a:off x="827584" y="1916832"/>
            <a:ext cx="6912768" cy="194421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 smtClean="0"/>
              <a:t>?!?!?!?!?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3429000"/>
            <a:ext cx="8518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Wie man das verstehen soll, ergibt sich unterwegs</a:t>
            </a: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Grafik 6" descr="hundekurve-sp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2623840" cy="1967880"/>
          </a:xfrm>
          <a:prstGeom prst="rect">
            <a:avLst/>
          </a:prstGeom>
        </p:spPr>
      </p:pic>
      <p:pic>
        <p:nvPicPr>
          <p:cNvPr id="8" name="Grafik 7" descr="fernsehroehre-jonas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09120"/>
            <a:ext cx="2844927" cy="1944216"/>
          </a:xfrm>
          <a:prstGeom prst="rect">
            <a:avLst/>
          </a:prstGeom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373216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445224"/>
            <a:ext cx="9223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lemnis-rotation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37112"/>
            <a:ext cx="3155137" cy="1924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de-DE" sz="11500" dirty="0" smtClean="0">
                <a:solidFill>
                  <a:schemeClr val="accent2">
                    <a:lumMod val="75000"/>
                  </a:schemeClr>
                </a:solidFill>
              </a:rPr>
              <a:t>Weiteres</a:t>
            </a:r>
            <a:endParaRPr lang="de-DE" sz="1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1916832"/>
            <a:ext cx="49264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w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eitere Didaktik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allgemeine Definitionen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Gelenke und Handlung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Rasterkonstruktionen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hlinkClick r:id="rId7" action="ppaction://hlinksldjump"/>
              </a:rPr>
              <a:t>2D-Raum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hundekurve-spi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332656"/>
            <a:ext cx="2304256" cy="1728192"/>
          </a:xfrm>
          <a:prstGeom prst="rect">
            <a:avLst/>
          </a:prstGeom>
        </p:spPr>
      </p:pic>
      <p:pic>
        <p:nvPicPr>
          <p:cNvPr id="9" name="Grafik 8" descr="elli-faden-fvs3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5020" y="2060848"/>
            <a:ext cx="3268980" cy="2659380"/>
          </a:xfrm>
          <a:prstGeom prst="rect">
            <a:avLst/>
          </a:prstGeom>
        </p:spPr>
      </p:pic>
      <p:pic>
        <p:nvPicPr>
          <p:cNvPr id="10" name="Grafik 9" descr="raster-kon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4365104"/>
            <a:ext cx="2994660" cy="1905000"/>
          </a:xfrm>
          <a:prstGeom prst="rect">
            <a:avLst/>
          </a:prstGeom>
        </p:spPr>
      </p:pic>
      <p:sp>
        <p:nvSpPr>
          <p:cNvPr id="12" name="Interaktive Schaltfläche: Ende 11">
            <a:hlinkClick r:id="" action="ppaction://hlinkshowjump?jump=lastslide" highlightClick="1"/>
          </p:cNvPr>
          <p:cNvSpPr/>
          <p:nvPr/>
        </p:nvSpPr>
        <p:spPr>
          <a:xfrm>
            <a:off x="8604448" y="594928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  <a:t>Weitere Didaktik</a:t>
            </a:r>
            <a:endParaRPr lang="de-DE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5215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krümmte Verbindung 7"/>
          <p:cNvCxnSpPr/>
          <p:nvPr/>
        </p:nvCxnSpPr>
        <p:spPr>
          <a:xfrm rot="16200000" flipH="1">
            <a:off x="5046402" y="3687378"/>
            <a:ext cx="3594050" cy="2225898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0" y="4797152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Reichhaltig in Hans Schupp, Heinz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Dabrock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Höhere Kurven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1995, nur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Bib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7" name="Interaktive Schaltfläche: Zurückkehren 26">
            <a:hlinkClick r:id="rId3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Starten mit Handeln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hundekurve-sp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137084"/>
            <a:ext cx="3535941" cy="2651956"/>
          </a:xfrm>
          <a:prstGeom prst="rect">
            <a:avLst/>
          </a:prstGeom>
        </p:spPr>
      </p:pic>
      <p:pic>
        <p:nvPicPr>
          <p:cNvPr id="9" name="Grafik 8" descr="fadenkonstr-f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8295000" cy="2224264"/>
          </a:xfrm>
          <a:prstGeom prst="rect">
            <a:avLst/>
          </a:prstGeom>
        </p:spPr>
      </p:pic>
      <p:pic>
        <p:nvPicPr>
          <p:cNvPr id="14" name="Grafik 13" descr="lemni-zirkel-museo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16859"/>
            <a:ext cx="3672408" cy="2600173"/>
          </a:xfrm>
          <a:prstGeom prst="rect">
            <a:avLst/>
          </a:prstGeom>
        </p:spPr>
      </p:pic>
      <p:sp>
        <p:nvSpPr>
          <p:cNvPr id="10" name="Interaktive Schaltfläche: Zurückkehren 9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028384" y="5805264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para-hyp-lin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21088"/>
            <a:ext cx="5712030" cy="19692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Geometrisch Erfassen und Realisieren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 descr="Kochoide_Niko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7189974" cy="2232248"/>
          </a:xfrm>
          <a:prstGeom prst="rect">
            <a:avLst/>
          </a:prstGeom>
        </p:spPr>
      </p:pic>
      <p:pic>
        <p:nvPicPr>
          <p:cNvPr id="16" name="Grafik 15" descr="lemnis-gele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423" y="2996952"/>
            <a:ext cx="3843578" cy="18002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51520" y="3068960"/>
            <a:ext cx="457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 des Nikomedes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88224" y="5157192"/>
            <a:ext cx="2533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Bernoulli‘sche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Lemniskate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0" y="3717032"/>
            <a:ext cx="477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Lineale mit Faden: Parabel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75856" y="4149080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Hyperbel</a:t>
            </a:r>
          </a:p>
        </p:txBody>
      </p:sp>
      <p:sp>
        <p:nvSpPr>
          <p:cNvPr id="14" name="Interaktive Schaltfläche: Zurückkehren 13">
            <a:hlinkClick r:id="rId5" action="ppaction://hlinksldjump" highlightClick="1"/>
          </p:cNvPr>
          <p:cNvSpPr/>
          <p:nvPr/>
        </p:nvSpPr>
        <p:spPr>
          <a:xfrm>
            <a:off x="8460432" y="4725144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2" name="Interaktive Schaltfläche: Ende 21">
            <a:hlinkClick r:id="" action="ppaction://hlinkshowjump?jump=lastslide" highlightClick="1"/>
          </p:cNvPr>
          <p:cNvSpPr/>
          <p:nvPr/>
        </p:nvSpPr>
        <p:spPr>
          <a:xfrm>
            <a:off x="8604448" y="5805264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Mathematisch vertiefen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5" name="Grafik 14" descr="Kochoide_Niko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7189974" cy="223224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573966" y="2996952"/>
            <a:ext cx="457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 des Nikomedes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3528" y="2924944"/>
            <a:ext cx="3011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die Jüngsten: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519" y="3356992"/>
            <a:ext cx="86864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Alle Erscheinungsformen finden.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Überlegen und experimentieren, wovon die Form abhängt.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Überlegen, ob der „Wanderweg von  Q“ geschnitten werden kann.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Ausprobieren und entscheiden, welche der folgenden Gleichungen</a:t>
            </a:r>
            <a:b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stimmen kann: </a:t>
            </a:r>
          </a:p>
        </p:txBody>
      </p:sp>
      <p:pic>
        <p:nvPicPr>
          <p:cNvPr id="23" name="Grafik 22" descr="kochoide-hund-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3046738" cy="576064"/>
          </a:xfrm>
          <a:prstGeom prst="rect">
            <a:avLst/>
          </a:prstGeom>
        </p:spPr>
      </p:pic>
      <p:pic>
        <p:nvPicPr>
          <p:cNvPr id="24" name="Grafik 23" descr="kochoide-hund-a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1" y="4941168"/>
            <a:ext cx="6458421" cy="1512168"/>
          </a:xfrm>
          <a:prstGeom prst="rect">
            <a:avLst/>
          </a:prstGeom>
        </p:spPr>
      </p:pic>
      <p:sp>
        <p:nvSpPr>
          <p:cNvPr id="10" name="Interaktive Schaltfläche: Zurückkehren 9">
            <a:hlinkClick r:id="rId5" action="ppaction://hlinksldjump" highlightClick="1"/>
          </p:cNvPr>
          <p:cNvSpPr/>
          <p:nvPr/>
        </p:nvSpPr>
        <p:spPr>
          <a:xfrm>
            <a:off x="8604448" y="5877272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1" name="Interaktive Schaltfläche: Ende 10">
            <a:hlinkClick r:id="" action="ppaction://hlinkshowjump?jump=lastslide" highlightClick="1"/>
          </p:cNvPr>
          <p:cNvSpPr/>
          <p:nvPr/>
        </p:nvSpPr>
        <p:spPr>
          <a:xfrm>
            <a:off x="8604448" y="5517232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Mit Pythagoras und Strahlensatz 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73966" y="908720"/>
            <a:ext cx="457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 des Nikomedes</a:t>
            </a:r>
          </a:p>
        </p:txBody>
      </p:sp>
      <p:pic>
        <p:nvPicPr>
          <p:cNvPr id="22" name="Grafik 21" descr="kochoide-hund-gl-herle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7"/>
            <a:ext cx="3744416" cy="281631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644008" y="1412776"/>
            <a:ext cx="3168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Einhaltung von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Bezeichnungsstandards</a:t>
            </a: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4644008" y="2204864"/>
          <a:ext cx="1656184" cy="457889"/>
        </p:xfrm>
        <a:graphic>
          <a:graphicData uri="http://schemas.openxmlformats.org/presentationml/2006/ole">
            <p:oleObj spid="_x0000_s3074" name="Equation" r:id="rId4" imgW="1562040" imgH="431640" progId="Equation.DSMT4">
              <p:embed/>
            </p:oleObj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2184400" y="1270000"/>
          <a:ext cx="914400" cy="368300"/>
        </p:xfrm>
        <a:graphic>
          <a:graphicData uri="http://schemas.openxmlformats.org/presentationml/2006/ole">
            <p:oleObj spid="_x0000_s3075" name="Equation" r:id="rId5" imgW="914400" imgH="368280" progId="Equation.DSMT4">
              <p:embed/>
            </p:oleObj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4644008" y="2780928"/>
          <a:ext cx="1600200" cy="431800"/>
        </p:xfrm>
        <a:graphic>
          <a:graphicData uri="http://schemas.openxmlformats.org/presentationml/2006/ole">
            <p:oleObj spid="_x0000_s3076" name="Equation" r:id="rId6" imgW="1600200" imgH="431640" progId="Equation.DSMT4">
              <p:embed/>
            </p:oleObj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6588224" y="2132856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X in grün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516216" y="2700209"/>
            <a:ext cx="110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in rot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572000" y="3140968"/>
            <a:ext cx="3634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Kreise zum  Übertragen von</a:t>
            </a:r>
          </a:p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Abständen grau gestrichelt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3861048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Gleichung 1: Weg von Q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0" y="4509120"/>
            <a:ext cx="327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Gleichung 2: Ort 1  von P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0" y="5013176"/>
            <a:ext cx="320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Gleichung 3: Ort 2 von P</a:t>
            </a:r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3347864" y="3861048"/>
          <a:ext cx="2146300" cy="444500"/>
        </p:xfrm>
        <a:graphic>
          <a:graphicData uri="http://schemas.openxmlformats.org/presentationml/2006/ole">
            <p:oleObj spid="_x0000_s3077" name="Equation" r:id="rId7" imgW="2145960" imgH="444240" progId="Equation.DSMT4">
              <p:embed/>
            </p:oleObj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/>
        </p:nvGraphicFramePr>
        <p:xfrm>
          <a:off x="3203848" y="4433168"/>
          <a:ext cx="3695700" cy="508000"/>
        </p:xfrm>
        <a:graphic>
          <a:graphicData uri="http://schemas.openxmlformats.org/presentationml/2006/ole">
            <p:oleObj spid="_x0000_s3078" name="Equation" r:id="rId8" imgW="3695400" imgH="507960" progId="Equation.DSMT4">
              <p:embed/>
            </p:oleObj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/>
        </p:nvGraphicFramePr>
        <p:xfrm>
          <a:off x="1547664" y="5301208"/>
          <a:ext cx="1016000" cy="952500"/>
        </p:xfrm>
        <a:graphic>
          <a:graphicData uri="http://schemas.openxmlformats.org/presentationml/2006/ole">
            <p:oleObj spid="_x0000_s3079" name="Equation" r:id="rId9" imgW="1015920" imgH="952200" progId="Equation.DSMT4">
              <p:embed/>
            </p:oleObj>
          </a:graphicData>
        </a:graphic>
      </p:graphicFrame>
      <p:sp>
        <p:nvSpPr>
          <p:cNvPr id="36" name="Textfeld 35"/>
          <p:cNvSpPr txBox="1"/>
          <p:nvPr/>
        </p:nvSpPr>
        <p:spPr>
          <a:xfrm>
            <a:off x="3419872" y="508518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Also:</a:t>
            </a:r>
          </a:p>
        </p:txBody>
      </p:sp>
      <p:pic>
        <p:nvPicPr>
          <p:cNvPr id="38" name="Grafik 37" descr="kochoide-hund-g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55910" y="5517232"/>
            <a:ext cx="5388090" cy="1018757"/>
          </a:xfrm>
          <a:prstGeom prst="rect">
            <a:avLst/>
          </a:prstGeom>
        </p:spPr>
      </p:pic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4464124" y="4911948"/>
          <a:ext cx="3924300" cy="749300"/>
        </p:xfrm>
        <a:graphic>
          <a:graphicData uri="http://schemas.openxmlformats.org/presentationml/2006/ole">
            <p:oleObj spid="_x0000_s3080" name="Equation" r:id="rId11" imgW="3924000" imgH="749160" progId="Equation.DSMT4">
              <p:embed/>
            </p:oleObj>
          </a:graphicData>
        </a:graphic>
      </p:graphicFrame>
      <p:sp>
        <p:nvSpPr>
          <p:cNvPr id="39" name="Interaktive Schaltfläche: Zurückkehren 38">
            <a:hlinkClick r:id="rId12" action="ppaction://hlinksldjump" highlightClick="1"/>
          </p:cNvPr>
          <p:cNvSpPr/>
          <p:nvPr/>
        </p:nvSpPr>
        <p:spPr>
          <a:xfrm>
            <a:off x="8460432" y="6021288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40" name="Interaktive Schaltfläche: Ende 39">
            <a:hlinkClick r:id="" action="ppaction://hlinkshowjump?jump=lastslide" highlightClick="1"/>
          </p:cNvPr>
          <p:cNvSpPr/>
          <p:nvPr/>
        </p:nvSpPr>
        <p:spPr>
          <a:xfrm>
            <a:off x="8028384" y="6237312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0"/>
          </a:xfrm>
        </p:spPr>
        <p:txBody>
          <a:bodyPr>
            <a:noAutofit/>
          </a:bodyPr>
          <a:lstStyle/>
          <a:p>
            <a:r>
              <a:rPr lang="de-DE" sz="11500" dirty="0" smtClean="0">
                <a:solidFill>
                  <a:schemeClr val="accent2">
                    <a:lumMod val="75000"/>
                  </a:schemeClr>
                </a:solidFill>
              </a:rPr>
              <a:t>Allgemeine </a:t>
            </a:r>
            <a:br>
              <a:rPr lang="de-DE" sz="11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1500" dirty="0" smtClean="0">
                <a:solidFill>
                  <a:schemeClr val="accent2">
                    <a:lumMod val="75000"/>
                  </a:schemeClr>
                </a:solidFill>
              </a:rPr>
              <a:t>Definitionen</a:t>
            </a:r>
            <a:endParaRPr lang="de-DE" sz="1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43608" y="4005064"/>
            <a:ext cx="59484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Referenz  vor allem das Buch von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E.H. Lockwood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Book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Curves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1961, nur in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Bib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. oder antiquarisch</a:t>
            </a:r>
          </a:p>
        </p:txBody>
      </p:sp>
      <p:sp>
        <p:nvSpPr>
          <p:cNvPr id="8" name="Interaktive Schaltfläche: Zurückkehren 7">
            <a:hlinkClick r:id="rId2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" name="Interaktive Schaltfläche: Ende 8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Grafik 21" descr="kurven-standard-ciss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84984"/>
            <a:ext cx="3240360" cy="2758043"/>
          </a:xfrm>
          <a:prstGeom prst="rect">
            <a:avLst/>
          </a:prstGeom>
        </p:spPr>
      </p:pic>
      <p:pic>
        <p:nvPicPr>
          <p:cNvPr id="23" name="Grafik 22" descr="kurven-standard-stroph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24744"/>
            <a:ext cx="3013446" cy="2564904"/>
          </a:xfrm>
          <a:prstGeom prst="rect">
            <a:avLst/>
          </a:prstGeom>
        </p:spPr>
      </p:pic>
      <p:pic>
        <p:nvPicPr>
          <p:cNvPr id="24" name="Grafik 23" descr="kurven-standard-koncho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3131839" cy="266567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2771800" y="1268760"/>
            <a:ext cx="271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des Nikomedes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067944" y="2564904"/>
            <a:ext cx="202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Strophoide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3528" y="5301208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Cissoide</a:t>
            </a:r>
          </a:p>
        </p:txBody>
      </p:sp>
      <p:sp>
        <p:nvSpPr>
          <p:cNvPr id="28" name="Wolkenförmige Legende 27"/>
          <p:cNvSpPr/>
          <p:nvPr/>
        </p:nvSpPr>
        <p:spPr>
          <a:xfrm>
            <a:off x="4211960" y="3645024"/>
            <a:ext cx="4644008" cy="2232248"/>
          </a:xfrm>
          <a:prstGeom prst="cloudCallout">
            <a:avLst>
              <a:gd name="adj1" fmla="val 1318"/>
              <a:gd name="adj2" fmla="val 62500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Alles so speziell!</a:t>
            </a:r>
          </a:p>
          <a:p>
            <a:pPr algn="ctr"/>
            <a:r>
              <a:rPr lang="de-DE" sz="3600" dirty="0" smtClean="0"/>
              <a:t>Erkunden????</a:t>
            </a:r>
          </a:p>
        </p:txBody>
      </p:sp>
      <p:sp>
        <p:nvSpPr>
          <p:cNvPr id="14" name="Interaktive Schaltfläche: Zurückkehren 13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m 23"/>
          <p:cNvGraphicFramePr/>
          <p:nvPr/>
        </p:nvGraphicFramePr>
        <p:xfrm>
          <a:off x="-144016" y="2132856"/>
          <a:ext cx="93965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Grafik 19" descr="kurven-alle-cisso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692696"/>
            <a:ext cx="2144292" cy="2088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Cissoide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139952" y="5301208"/>
          <a:ext cx="3063517" cy="504056"/>
        </p:xfrm>
        <a:graphic>
          <a:graphicData uri="http://schemas.openxmlformats.org/presentationml/2006/ole">
            <p:oleObj spid="_x0000_s9220" name="Equation" r:id="rId9" imgW="3060360" imgH="431640" progId="Equation.DSMT4">
              <p:embed/>
            </p:oleObj>
          </a:graphicData>
        </a:graphic>
      </p:graphicFrame>
      <p:pic>
        <p:nvPicPr>
          <p:cNvPr id="14" name="Grafik 13" descr="kurven-standard-cissoid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6783" y="620688"/>
            <a:ext cx="2707217" cy="2304256"/>
          </a:xfrm>
          <a:prstGeom prst="rect">
            <a:avLst/>
          </a:prstGeom>
        </p:spPr>
      </p:pic>
      <p:sp>
        <p:nvSpPr>
          <p:cNvPr id="10" name="Interaktive Schaltfläche: Zurückkehren 9">
            <a:hlinkClick r:id="rId11" action="ppaction://hlinksldjump" highlightClick="1"/>
          </p:cNvPr>
          <p:cNvSpPr/>
          <p:nvPr/>
        </p:nvSpPr>
        <p:spPr>
          <a:xfrm>
            <a:off x="8460432" y="5733256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028384" y="594928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Konchoide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" name="Grafik 23" descr="kurven-standard-konch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92695"/>
            <a:ext cx="2160240" cy="1838695"/>
          </a:xfrm>
          <a:prstGeom prst="rect">
            <a:avLst/>
          </a:prstGeom>
        </p:spPr>
      </p:pic>
      <p:pic>
        <p:nvPicPr>
          <p:cNvPr id="10" name="Grafik 9" descr="kurven-alle-koncho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493" y="1268760"/>
            <a:ext cx="5583635" cy="475252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724128" y="2564904"/>
            <a:ext cx="28498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 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Auf  Fahrstrahl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Leinenlänge k 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markieren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2051720" y="5445224"/>
          <a:ext cx="838200" cy="431800"/>
        </p:xfrm>
        <a:graphic>
          <a:graphicData uri="http://schemas.openxmlformats.org/presentationml/2006/ole">
            <p:oleObj spid="_x0000_s4098" name="Equation" r:id="rId5" imgW="838080" imgH="431640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2483768" y="3789040"/>
          <a:ext cx="266700" cy="355600"/>
        </p:xfrm>
        <a:graphic>
          <a:graphicData uri="http://schemas.openxmlformats.org/presentationml/2006/ole">
            <p:oleObj spid="_x0000_s4099" name="Equation" r:id="rId6" imgW="266400" imgH="355320" progId="Equation.DSMT4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5004048" y="5373216"/>
          <a:ext cx="3812188" cy="648072"/>
        </p:xfrm>
        <a:graphic>
          <a:graphicData uri="http://schemas.openxmlformats.org/presentationml/2006/ole">
            <p:oleObj spid="_x0000_s4100" name="Equation" r:id="rId7" imgW="2539800" imgH="431640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467544" y="5661248"/>
          <a:ext cx="736600" cy="431800"/>
        </p:xfrm>
        <a:graphic>
          <a:graphicData uri="http://schemas.openxmlformats.org/presentationml/2006/ole">
            <p:oleObj spid="_x0000_s4101" name="Equation" r:id="rId8" imgW="736560" imgH="431640" progId="Equation.DSMT4">
              <p:embed/>
            </p:oleObj>
          </a:graphicData>
        </a:graphic>
      </p:graphicFrame>
      <p:sp>
        <p:nvSpPr>
          <p:cNvPr id="14" name="Interaktive Schaltfläche: Zurückkehren 13">
            <a:hlinkClick r:id="rId9" action="ppaction://hlinksldjump" highlightClick="1"/>
          </p:cNvPr>
          <p:cNvSpPr/>
          <p:nvPr/>
        </p:nvSpPr>
        <p:spPr>
          <a:xfrm>
            <a:off x="8460432" y="4797152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0" name="Interaktive Schaltfläche: Ende 19">
            <a:hlinkClick r:id="" action="ppaction://hlinkshowjump?jump=lastslide" highlightClick="1"/>
          </p:cNvPr>
          <p:cNvSpPr/>
          <p:nvPr/>
        </p:nvSpPr>
        <p:spPr>
          <a:xfrm>
            <a:off x="8604448" y="4437112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AppData\Local\Microsoft\Windows\Temporary Internet Files\Content.IE5\97PNWZJ0\bookope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2656"/>
            <a:ext cx="4191000" cy="41529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 erkunden und verstehen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Mein Buch ist in Arbeit!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4423">
            <a:off x="2180421" y="2469168"/>
            <a:ext cx="3254886" cy="28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5949280"/>
            <a:ext cx="72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8404" y="3861048"/>
            <a:ext cx="334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ab Winter 2016/17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6012160" y="4437112"/>
            <a:ext cx="2376264" cy="612648"/>
          </a:xfrm>
          <a:prstGeom prst="cloudCallout">
            <a:avLst>
              <a:gd name="adj1" fmla="val -33114"/>
              <a:gd name="adj2" fmla="val 208578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Bis dahin</a:t>
            </a:r>
            <a:endParaRPr lang="de-DE" dirty="0"/>
          </a:p>
        </p:txBody>
      </p:sp>
      <p:sp>
        <p:nvSpPr>
          <p:cNvPr id="17" name="Wolkenförmige Legende 16"/>
          <p:cNvSpPr/>
          <p:nvPr/>
        </p:nvSpPr>
        <p:spPr>
          <a:xfrm>
            <a:off x="7380312" y="5085184"/>
            <a:ext cx="1763688" cy="1008112"/>
          </a:xfrm>
          <a:prstGeom prst="cloudCallout">
            <a:avLst>
              <a:gd name="adj1" fmla="val -19729"/>
              <a:gd name="adj2" fmla="val 97136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und  Bereich Kurven</a:t>
            </a:r>
          </a:p>
        </p:txBody>
      </p:sp>
      <p:sp>
        <p:nvSpPr>
          <p:cNvPr id="11" name="Wolke 10"/>
          <p:cNvSpPr/>
          <p:nvPr/>
        </p:nvSpPr>
        <p:spPr>
          <a:xfrm>
            <a:off x="0" y="3717032"/>
            <a:ext cx="5508104" cy="23488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Auf der Kurven-Website finden Sie diesen Vortrag und die interaktiven Dateien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allgemeinere Konchoiden mit 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Parabel-Wanderwegen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feld 13">
            <a:hlinkClick r:id="rId2" action="ppaction://hlinkfile"/>
          </p:cNvPr>
          <p:cNvSpPr txBox="1"/>
          <p:nvPr/>
        </p:nvSpPr>
        <p:spPr>
          <a:xfrm>
            <a:off x="3059832" y="5661248"/>
            <a:ext cx="2225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hlinkClick r:id="rId3" action="ppaction://hlinkfile"/>
              </a:rPr>
              <a:t>parabel-konch.ggb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Grafik 15" descr="parabel-konch-kons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6202322" cy="4383100"/>
          </a:xfrm>
          <a:prstGeom prst="rect">
            <a:avLst/>
          </a:prstGeom>
        </p:spPr>
      </p:pic>
      <p:sp>
        <p:nvSpPr>
          <p:cNvPr id="27" name="Wolkenförmige Legende 26"/>
          <p:cNvSpPr/>
          <p:nvPr/>
        </p:nvSpPr>
        <p:spPr>
          <a:xfrm>
            <a:off x="5148064" y="4869160"/>
            <a:ext cx="3995936" cy="108012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 freies </a:t>
            </a:r>
          </a:p>
          <a:p>
            <a:pPr algn="ctr"/>
            <a:r>
              <a:rPr lang="de-DE" sz="2800" dirty="0" smtClean="0"/>
              <a:t> Erkunden!</a:t>
            </a:r>
          </a:p>
        </p:txBody>
      </p:sp>
      <p:sp>
        <p:nvSpPr>
          <p:cNvPr id="9" name="Interaktive Schaltfläche: Zurückkehren 8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" name="Interaktive Schaltfläche: Ende 9">
            <a:hlinkClick r:id="" action="ppaction://hlinkshowjump?jump=lastslide" highlightClick="1"/>
          </p:cNvPr>
          <p:cNvSpPr/>
          <p:nvPr/>
        </p:nvSpPr>
        <p:spPr>
          <a:xfrm>
            <a:off x="8100392" y="5805264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allgemeinere Konchoiden mit anderen 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Wanderwegen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Wolkenförmige Legende 26"/>
          <p:cNvSpPr/>
          <p:nvPr/>
        </p:nvSpPr>
        <p:spPr>
          <a:xfrm>
            <a:off x="6263680" y="4149080"/>
            <a:ext cx="2880320" cy="18002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 freies </a:t>
            </a:r>
          </a:p>
          <a:p>
            <a:pPr algn="ctr"/>
            <a:r>
              <a:rPr lang="de-DE" sz="2800" dirty="0" smtClean="0"/>
              <a:t> Erkunden!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9797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0" y="1268760"/>
            <a:ext cx="541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den Pol an andere Stelle legen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043608" y="1916832"/>
            <a:ext cx="216024" cy="1728192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436096" y="1196752"/>
            <a:ext cx="30416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Nicht bloß angucken,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sondern nachdenken: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Warum hat man alle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Fälle betrachtet, wenn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B von +2 nach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inks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rückt  und man sonst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nur k variiert?</a:t>
            </a:r>
          </a:p>
        </p:txBody>
      </p:sp>
      <p:sp>
        <p:nvSpPr>
          <p:cNvPr id="28" name="Textfeld 27">
            <a:hlinkClick r:id="rId3" action="ppaction://hlinkfile"/>
          </p:cNvPr>
          <p:cNvSpPr txBox="1"/>
          <p:nvPr/>
        </p:nvSpPr>
        <p:spPr>
          <a:xfrm>
            <a:off x="3059832" y="5661248"/>
            <a:ext cx="319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Konchoid_Kreis_pascal.ggb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Interaktive Schaltfläche: Zurückkehren 13">
            <a:hlinkClick r:id="rId4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6" name="Interaktive Schaltfläche: Ende 15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6136" y="3068960"/>
            <a:ext cx="28644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 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Kreis[Q,A] 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Auf  Fahrstrahl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P und P‘</a:t>
            </a:r>
          </a:p>
        </p:txBody>
      </p:sp>
      <p:pic>
        <p:nvPicPr>
          <p:cNvPr id="14" name="Grafik 13" descr="kurven-standard-stroph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514" y="548680"/>
            <a:ext cx="2707217" cy="2304256"/>
          </a:xfrm>
          <a:prstGeom prst="rect">
            <a:avLst/>
          </a:prstGeom>
        </p:spPr>
      </p:pic>
      <p:pic>
        <p:nvPicPr>
          <p:cNvPr id="21" name="Grafik 20" descr="kurven-alle-stroph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5508104" cy="52382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Strophoide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Interaktive Schaltfläche: Zurückkehren 8">
            <a:hlinkClick r:id="rId4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" name="Interaktive Schaltfläche: Ende 9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Allgemeine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geometrische Konstruktion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der Versiera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 descr="kurven-alle-versi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5040560" cy="490878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076056" y="1268760"/>
            <a:ext cx="5580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1  </a:t>
            </a:r>
            <a:b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Zweite 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45716" y="2996952"/>
            <a:ext cx="3798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Fahrstrahl schneidet</a:t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52120" y="4077072"/>
            <a:ext cx="253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P=(x(E),y(Q))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85123" y="4581128"/>
            <a:ext cx="385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P hat also die Abszisse von E </a:t>
            </a:r>
            <a:b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und die Ordinate von Q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3528" y="5445224"/>
            <a:ext cx="841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Lucida Handwriting" pitchFamily="66" charset="0"/>
              </a:rPr>
              <a:t>Diese Verallgemeinerung ist von mir, aber so ist es eben: 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Lucida Handwriting" pitchFamily="66" charset="0"/>
              </a:rPr>
              <a:t>Kurven  locken  Kreativität</a:t>
            </a:r>
          </a:p>
        </p:txBody>
      </p:sp>
      <p:sp>
        <p:nvSpPr>
          <p:cNvPr id="14" name="Interaktive Schaltfläche: Zurückkehren 13">
            <a:hlinkClick r:id="rId3" action="ppaction://hlinksldjump" highlightClick="1"/>
          </p:cNvPr>
          <p:cNvSpPr/>
          <p:nvPr/>
        </p:nvSpPr>
        <p:spPr>
          <a:xfrm>
            <a:off x="8460432" y="5733256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1" name="Interaktive Schaltfläche: Ende 20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der Maria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Agnesi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Grafik 9" descr="agnesi-maria-gaet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248471" cy="493822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5196" y="1241028"/>
            <a:ext cx="5321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4139952" y="5661248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1718-1799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732240" y="4581128"/>
            <a:ext cx="2145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Tipp: solche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„Rasterkonstruktionen“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sind klausurfähig.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4355976" y="4653136"/>
          <a:ext cx="2120900" cy="1003300"/>
        </p:xfrm>
        <a:graphic>
          <a:graphicData uri="http://schemas.openxmlformats.org/presentationml/2006/ole">
            <p:oleObj spid="_x0000_s10243" name="Equation" r:id="rId5" imgW="2120760" imgH="1002960" progId="Equation.DSMT4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7452320" y="54868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1748</a:t>
            </a:r>
          </a:p>
        </p:txBody>
      </p:sp>
      <p:sp>
        <p:nvSpPr>
          <p:cNvPr id="14" name="Interaktive Schaltfläche: Zurückkehren 13">
            <a:hlinkClick r:id="rId6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9" name="Interaktive Schaltfläche: Ende 18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Ellipse aus der Scheitelkreise-Konstruktion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 descr="elli-scheitelkreis-kon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095191" cy="5013176"/>
          </a:xfrm>
          <a:prstGeom prst="rect">
            <a:avLst/>
          </a:prstGeom>
        </p:spPr>
      </p:pic>
      <p:pic>
        <p:nvPicPr>
          <p:cNvPr id="16" name="Grafik 15" descr="elli-scheitelkreis-sta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241" y="1268760"/>
            <a:ext cx="4980207" cy="4941168"/>
          </a:xfrm>
          <a:prstGeom prst="rect">
            <a:avLst/>
          </a:prstGeom>
        </p:spPr>
      </p:pic>
      <p:sp>
        <p:nvSpPr>
          <p:cNvPr id="8" name="Interaktive Schaltfläche: Zurückkehren 7">
            <a:hlinkClick r:id="rId4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" name="Interaktive Schaltfläche: Ende 8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Die allgemeine Versiera verknüpft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Geometrie und Analysis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020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95536" y="5157192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Vieles geht in GeoGebra-CAS, TI Nspire CAS o.Ä.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5661248"/>
            <a:ext cx="797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Elimination geht (für jeden) mit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Wolfram-Alpha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teraktive Schaltfläche: Zurückkehren 9">
            <a:hlinkClick r:id="rId4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4" name="Interaktive Schaltfläche: Ende 13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mit Ellipse und Hyperbel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379" y="836712"/>
            <a:ext cx="645797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63785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hlinkClick r:id="rId4" action="ppaction://hlinkfile"/>
          </p:cNvPr>
          <p:cNvSpPr txBox="1"/>
          <p:nvPr/>
        </p:nvSpPr>
        <p:spPr>
          <a:xfrm>
            <a:off x="395536" y="4973106"/>
            <a:ext cx="235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hlinkClick r:id="rId5" action="ppaction://hlinkfile"/>
              </a:rPr>
              <a:t>versiera-elli-hyp.ggb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Interaktive Schaltfläche: Zurückkehren 8">
            <a:hlinkClick r:id="rId6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" name="Interaktive Schaltfläche: Ende 9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mit Ellipse und Hyperbel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9144000" cy="15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908720"/>
            <a:ext cx="57268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427984" y="5517232"/>
          <a:ext cx="4392488" cy="683860"/>
        </p:xfrm>
        <a:graphic>
          <a:graphicData uri="http://schemas.openxmlformats.org/presentationml/2006/ole">
            <p:oleObj spid="_x0000_s14342" name="Equation" r:id="rId6" imgW="10604160" imgH="1650960" progId="Equation.DSMT4">
              <p:embed/>
            </p:oleObj>
          </a:graphicData>
        </a:graphic>
      </p:graphicFrame>
      <p:sp>
        <p:nvSpPr>
          <p:cNvPr id="16" name="Textfeld 15">
            <a:hlinkClick r:id="rId7" action="ppaction://hlinkfile"/>
          </p:cNvPr>
          <p:cNvSpPr txBox="1"/>
          <p:nvPr/>
        </p:nvSpPr>
        <p:spPr>
          <a:xfrm>
            <a:off x="395536" y="5661248"/>
            <a:ext cx="235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hlinkClick r:id="rId8" action="ppaction://hlinkfile"/>
              </a:rPr>
              <a:t>versiera-elli-hyp.ggb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Interaktive Schaltfläche: Zurückkehren 13">
            <a:hlinkClick r:id="rId9" action="ppaction://hlinksldjump" highlightClick="1"/>
          </p:cNvPr>
          <p:cNvSpPr/>
          <p:nvPr/>
        </p:nvSpPr>
        <p:spPr>
          <a:xfrm>
            <a:off x="8460432" y="5301208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7" name="Interaktive Schaltfläche: Ende 16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bipolare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bipolar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587509" cy="36450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585" y="4653136"/>
            <a:ext cx="908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Ein Punkt P habe die Abstände r und r‘ von zwei „Brennpunkten“ E und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E‘ im Abstand 2e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. Jede Gleichung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von r und r‘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definiert eine bipolare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Kurve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als Menge aller Punkte, die sowohl die Gleichung erfüllen, als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auch mit E und E‘ eine Dreieck bilden.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bipolar-bere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052736"/>
            <a:ext cx="3240360" cy="350290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20272" y="1052736"/>
            <a:ext cx="22076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Visualisierung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der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Dreiecks-</a:t>
            </a:r>
          </a:p>
          <a:p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bedingung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im zweiten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Grafikfenster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in GeoGebra.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gekoppelte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Darstellung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4297" y="4293096"/>
            <a:ext cx="319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bipolar-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bereich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start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fkt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Interaktive Schaltfläche: Zurückkehren 13">
            <a:hlinkClick r:id="rId5" action="ppaction://hlinksldjump" highlightClick="1"/>
          </p:cNvPr>
          <p:cNvSpPr/>
          <p:nvPr/>
        </p:nvSpPr>
        <p:spPr>
          <a:xfrm>
            <a:off x="8460432" y="5733256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Schlaufenvielfalt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836712"/>
            <a:ext cx="628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Strophoide   = Schlaufe 1    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Seilkurve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7624" y="1196752"/>
            <a:ext cx="7342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geometrische Definition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Polargleichung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Verstehen der polar-kartesische Koppelung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7064" y="3068960"/>
            <a:ext cx="8946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2  mit Polargleichung aus der Animation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        Unterschied verstandenen,  nichts ist bewiesen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635896" y="4941168"/>
          <a:ext cx="1944216" cy="903650"/>
        </p:xfrm>
        <a:graphic>
          <a:graphicData uri="http://schemas.openxmlformats.org/presentationml/2006/ole">
            <p:oleObj spid="_x0000_s48130" name="Equation" r:id="rId3" imgW="9014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283968" y="4077072"/>
            <a:ext cx="459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4   Rasterschlaufe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4077072"/>
            <a:ext cx="396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3 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Logozyklika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1520" y="4581128"/>
            <a:ext cx="359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5 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Trisektrix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5085184"/>
            <a:ext cx="344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7  Cissoide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7199313" y="2564904"/>
          <a:ext cx="1944687" cy="904875"/>
        </p:xfrm>
        <a:graphic>
          <a:graphicData uri="http://schemas.openxmlformats.org/presentationml/2006/ole">
            <p:oleObj spid="_x0000_s48132" name="Equation" r:id="rId4" imgW="901440" imgH="419040" progId="Equation.DSMT4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0" y="2492896"/>
          <a:ext cx="1944687" cy="904875"/>
        </p:xfrm>
        <a:graphic>
          <a:graphicData uri="http://schemas.openxmlformats.org/presentationml/2006/ole">
            <p:oleObj spid="_x0000_s48133" name="Equation" r:id="rId5" imgW="901440" imgH="419040" progId="Equation.DSMT4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1907704" y="2636912"/>
            <a:ext cx="541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Wann sind zwei Kurven gleich?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83968" y="4509120"/>
            <a:ext cx="392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Schlaufe 6   Konchoide</a:t>
            </a:r>
          </a:p>
        </p:txBody>
      </p:sp>
      <p:sp>
        <p:nvSpPr>
          <p:cNvPr id="17" name="Wolke 16"/>
          <p:cNvSpPr/>
          <p:nvPr/>
        </p:nvSpPr>
        <p:spPr>
          <a:xfrm>
            <a:off x="0" y="5733256"/>
            <a:ext cx="9144000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Wie kann man hier Vermutungen beweisen?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8" grpId="0"/>
      <p:bldP spid="19" grpId="0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872208"/>
          </a:xfrm>
        </p:spPr>
        <p:txBody>
          <a:bodyPr>
            <a:noAutofit/>
          </a:bodyPr>
          <a:lstStyle/>
          <a:p>
            <a:r>
              <a:rPr lang="de-DE" sz="16600" dirty="0" smtClean="0">
                <a:solidFill>
                  <a:schemeClr val="accent2">
                    <a:lumMod val="75000"/>
                  </a:schemeClr>
                </a:solidFill>
              </a:rPr>
              <a:t>Gelenke</a:t>
            </a:r>
            <a:endParaRPr lang="de-DE" sz="1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Grafik 6" descr="04wattanlenk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4535424" cy="1502664"/>
          </a:xfrm>
          <a:prstGeom prst="rect">
            <a:avLst/>
          </a:prstGeom>
        </p:spPr>
      </p:pic>
      <p:pic>
        <p:nvPicPr>
          <p:cNvPr id="8" name="Grafik 7" descr="04watt-peaucel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25144"/>
            <a:ext cx="3275792" cy="1303272"/>
          </a:xfrm>
          <a:prstGeom prst="rect">
            <a:avLst/>
          </a:prstGeom>
        </p:spPr>
      </p:pic>
      <p:pic>
        <p:nvPicPr>
          <p:cNvPr id="9" name="Grafik 8" descr="04gelenke-mit-hu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132856"/>
            <a:ext cx="6709451" cy="2376264"/>
          </a:xfrm>
          <a:prstGeom prst="rect">
            <a:avLst/>
          </a:prstGeom>
        </p:spPr>
      </p:pic>
      <p:sp>
        <p:nvSpPr>
          <p:cNvPr id="10" name="Interaktive Schaltfläche: Zurückkehren 9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1" name="Interaktive Schaltfläche: Ende 10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Starten mit Handeln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hundekurve-sp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137084"/>
            <a:ext cx="3535941" cy="2651956"/>
          </a:xfrm>
          <a:prstGeom prst="rect">
            <a:avLst/>
          </a:prstGeom>
        </p:spPr>
      </p:pic>
      <p:pic>
        <p:nvPicPr>
          <p:cNvPr id="9" name="Grafik 8" descr="fadenkonstr-f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8295000" cy="2224264"/>
          </a:xfrm>
          <a:prstGeom prst="rect">
            <a:avLst/>
          </a:prstGeom>
        </p:spPr>
      </p:pic>
      <p:pic>
        <p:nvPicPr>
          <p:cNvPr id="14" name="Grafik 13" descr="lemni-zirkel-museo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16859"/>
            <a:ext cx="3672408" cy="2600173"/>
          </a:xfrm>
          <a:prstGeom prst="rect">
            <a:avLst/>
          </a:prstGeom>
        </p:spPr>
      </p:pic>
      <p:sp>
        <p:nvSpPr>
          <p:cNvPr id="10" name="Interaktive Schaltfläche: Zurückkehren 9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2088232"/>
          </a:xfrm>
        </p:spPr>
        <p:txBody>
          <a:bodyPr>
            <a:noAutofit/>
          </a:bodyPr>
          <a:lstStyle/>
          <a:p>
            <a:pPr algn="l"/>
            <a: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  <a:t>Raster-</a:t>
            </a:r>
            <a:r>
              <a:rPr lang="de-DE" sz="8800" dirty="0" err="1" smtClean="0">
                <a:solidFill>
                  <a:schemeClr val="accent2">
                    <a:lumMod val="75000"/>
                  </a:schemeClr>
                </a:solidFill>
              </a:rPr>
              <a:t>Konstruk</a:t>
            </a:r>
            <a: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b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8800" dirty="0" err="1" smtClean="0">
                <a:solidFill>
                  <a:schemeClr val="accent2">
                    <a:lumMod val="75000"/>
                  </a:schemeClr>
                </a:solidFill>
              </a:rPr>
              <a:t>tionen</a:t>
            </a:r>
            <a:endParaRPr lang="de-DE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stropho-raster-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4354258" cy="3312368"/>
          </a:xfrm>
          <a:prstGeom prst="rect">
            <a:avLst/>
          </a:prstGeom>
        </p:spPr>
      </p:pic>
      <p:pic>
        <p:nvPicPr>
          <p:cNvPr id="10" name="Grafik 9" descr="raster-kon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787036" cy="2409056"/>
          </a:xfrm>
          <a:prstGeom prst="rect">
            <a:avLst/>
          </a:prstGeom>
        </p:spPr>
      </p:pic>
      <p:pic>
        <p:nvPicPr>
          <p:cNvPr id="15" name="Grafik 14" descr="rosette-raster-kons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3717032"/>
            <a:ext cx="3817399" cy="2520280"/>
          </a:xfrm>
          <a:prstGeom prst="rect">
            <a:avLst/>
          </a:prstGeom>
        </p:spPr>
      </p:pic>
      <p:sp>
        <p:nvSpPr>
          <p:cNvPr id="16" name="Interaktive Schaltfläche: Zurückkehren 15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1" name="Interaktive Schaltfläche: Ende 10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der Maria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Agnesi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Grafik 9" descr="agnesi-maria-gaet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248471" cy="493822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5196" y="1241028"/>
            <a:ext cx="5321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4139952" y="5661248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1718-1799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732240" y="4581128"/>
            <a:ext cx="2145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Tipp: solche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„Rasterkonstruktionen“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sind klausurfähig.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4355976" y="4653136"/>
          <a:ext cx="2120900" cy="1003300"/>
        </p:xfrm>
        <a:graphic>
          <a:graphicData uri="http://schemas.openxmlformats.org/presentationml/2006/ole">
            <p:oleObj spid="_x0000_s109570" name="Equation" r:id="rId5" imgW="2120760" imgH="1002960" progId="Equation.DSMT4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7452320" y="54868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1748</a:t>
            </a:r>
          </a:p>
        </p:txBody>
      </p:sp>
      <p:sp>
        <p:nvSpPr>
          <p:cNvPr id="14" name="Interaktive Schaltfläche: Zurückkehren 13">
            <a:hlinkClick r:id="rId6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9" name="Interaktive Schaltfläche: Ende 18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944216"/>
          </a:xfrm>
        </p:spPr>
        <p:txBody>
          <a:bodyPr>
            <a:noAutofit/>
          </a:bodyPr>
          <a:lstStyle/>
          <a:p>
            <a: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  <a:t>Raster-</a:t>
            </a:r>
            <a:b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8800" dirty="0" smtClean="0">
                <a:solidFill>
                  <a:schemeClr val="accent2">
                    <a:lumMod val="75000"/>
                  </a:schemeClr>
                </a:solidFill>
              </a:rPr>
              <a:t>Konstruktionen</a:t>
            </a:r>
            <a:endParaRPr lang="de-DE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Grafik 11" descr="raster-kon6-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1"/>
            <a:ext cx="3960440" cy="3394663"/>
          </a:xfrm>
          <a:prstGeom prst="rect">
            <a:avLst/>
          </a:prstGeom>
        </p:spPr>
      </p:pic>
      <p:pic>
        <p:nvPicPr>
          <p:cNvPr id="13" name="Grafik 12" descr="raster-leitgera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92896"/>
            <a:ext cx="2304256" cy="350438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355976" y="357301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accent6">
                    <a:lumMod val="50000"/>
                  </a:schemeClr>
                </a:solidFill>
              </a:rPr>
              <a:t>Kegel-</a:t>
            </a:r>
          </a:p>
          <a:p>
            <a:r>
              <a:rPr lang="de-DE" sz="4800" dirty="0" err="1" smtClean="0">
                <a:solidFill>
                  <a:schemeClr val="accent6">
                    <a:lumMod val="50000"/>
                  </a:schemeClr>
                </a:solidFill>
              </a:rPr>
              <a:t>schitte</a:t>
            </a:r>
            <a:endParaRPr lang="de-DE" sz="4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Interaktive Schaltfläche: Zurückkehren 15">
            <a:hlinkClick r:id="rId4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" name="Interaktive Schaltfläche: Ende 9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04agnesi-versiera-ro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576" y="3573016"/>
            <a:ext cx="4535424" cy="9479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68152"/>
          </a:xfrm>
        </p:spPr>
        <p:txBody>
          <a:bodyPr>
            <a:noAutofit/>
          </a:bodyPr>
          <a:lstStyle/>
          <a:p>
            <a:r>
              <a:rPr lang="de-DE" sz="13800" dirty="0" smtClean="0">
                <a:solidFill>
                  <a:schemeClr val="accent2">
                    <a:lumMod val="75000"/>
                  </a:schemeClr>
                </a:solidFill>
              </a:rPr>
              <a:t>3D-Raum</a:t>
            </a:r>
            <a:endParaRPr lang="de-DE" sz="1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Grafik 6" descr="02hu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535424" cy="1652016"/>
          </a:xfrm>
          <a:prstGeom prst="rect">
            <a:avLst/>
          </a:prstGeom>
        </p:spPr>
      </p:pic>
      <p:pic>
        <p:nvPicPr>
          <p:cNvPr id="8" name="Grafik 7" descr="05quadriken-hau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576" y="2276872"/>
            <a:ext cx="4535424" cy="914400"/>
          </a:xfrm>
          <a:prstGeom prst="rect">
            <a:avLst/>
          </a:prstGeom>
        </p:spPr>
      </p:pic>
      <p:pic>
        <p:nvPicPr>
          <p:cNvPr id="9" name="Grafik 8" descr="02param3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4535424" cy="1036320"/>
          </a:xfrm>
          <a:prstGeom prst="rect">
            <a:avLst/>
          </a:prstGeom>
        </p:spPr>
      </p:pic>
      <p:pic>
        <p:nvPicPr>
          <p:cNvPr id="11" name="Grafik 10" descr="05exot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157192"/>
            <a:ext cx="4535424" cy="1063752"/>
          </a:xfrm>
          <a:prstGeom prst="rect">
            <a:avLst/>
          </a:prstGeom>
        </p:spPr>
      </p:pic>
      <p:sp>
        <p:nvSpPr>
          <p:cNvPr id="12" name="Interaktive Schaltfläche: Zurückkehren 11">
            <a:hlinkClick r:id="rId7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3" name="Interaktive Schaltfläche: Ende 12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der Maria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Agnesi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Grafik 13" descr="versiera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254448" cy="165618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7"/>
            <a:ext cx="7632848" cy="33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versiera-we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24744"/>
            <a:ext cx="4247743" cy="165618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5661248"/>
            <a:ext cx="3445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Auch das noch: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Querschnitt zeigt den Goldenen Schnitt</a:t>
            </a:r>
          </a:p>
        </p:txBody>
      </p:sp>
      <p:sp>
        <p:nvSpPr>
          <p:cNvPr id="10" name="Interaktive Schaltfläche: Zurückkehren 9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2790"/>
            <a:ext cx="35496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79912" y="1052736"/>
          <a:ext cx="4724400" cy="508000"/>
        </p:xfrm>
        <a:graphic>
          <a:graphicData uri="http://schemas.openxmlformats.org/presentationml/2006/ole">
            <p:oleObj spid="_x0000_s15363" name="Equation" r:id="rId4" imgW="4724280" imgH="50796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563888" y="2420888"/>
          <a:ext cx="4749800" cy="508000"/>
        </p:xfrm>
        <a:graphic>
          <a:graphicData uri="http://schemas.openxmlformats.org/presentationml/2006/ole">
            <p:oleObj spid="_x0000_s15364" name="Equation" r:id="rId5" imgW="4749480" imgH="50796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07704" y="5661248"/>
          <a:ext cx="6921500" cy="508000"/>
        </p:xfrm>
        <a:graphic>
          <a:graphicData uri="http://schemas.openxmlformats.org/presentationml/2006/ole">
            <p:oleObj spid="_x0000_s15365" name="Equation" r:id="rId6" imgW="6921360" imgH="50796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491880" y="15567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Der Graph der Produktkurve  ist die Vereinigung der Punkte der </a:t>
            </a:r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</a:rPr>
              <a:t>Faktorkurven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4067944" y="3068960"/>
            <a:ext cx="5076056" cy="864096"/>
          </a:xfrm>
          <a:prstGeom prst="cloudCallout">
            <a:avLst>
              <a:gd name="adj1" fmla="val 29772"/>
              <a:gd name="adj2" fmla="val -7505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Wenn hier keine 0 steht?</a:t>
            </a:r>
          </a:p>
        </p:txBody>
      </p:sp>
      <p:sp>
        <p:nvSpPr>
          <p:cNvPr id="17" name="Wolkenförmige Legende 16"/>
          <p:cNvSpPr/>
          <p:nvPr/>
        </p:nvSpPr>
        <p:spPr>
          <a:xfrm>
            <a:off x="2843808" y="4077072"/>
            <a:ext cx="6300192" cy="1332728"/>
          </a:xfrm>
          <a:prstGeom prst="cloudCallout">
            <a:avLst>
              <a:gd name="adj1" fmla="val -59234"/>
              <a:gd name="adj2" fmla="val 7536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Dann hilft die  3D-Dar-stellung  beim Verstehen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5415607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7" action="ppaction://hlinkfile"/>
              </a:rPr>
              <a:t>produkt-ohne3D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Interaktive Schaltfläche: Zurückkehren 13">
            <a:hlinkClick r:id="rId8" action="ppaction://hlinksldjump" highlightClick="1"/>
          </p:cNvPr>
          <p:cNvSpPr/>
          <p:nvPr/>
        </p:nvSpPr>
        <p:spPr>
          <a:xfrm>
            <a:off x="8460432" y="5085184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9" name="Interaktive Schaltfläche: Ende 18">
            <a:hlinkClick r:id="" action="ppaction://hlinkshowjump?jump=lastslide" highlightClick="1"/>
          </p:cNvPr>
          <p:cNvSpPr/>
          <p:nvPr/>
        </p:nvSpPr>
        <p:spPr>
          <a:xfrm>
            <a:off x="8028384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produkt-3D-in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403992" cy="4896544"/>
          </a:xfrm>
          <a:prstGeom prst="rect">
            <a:avLst/>
          </a:prstGeom>
        </p:spPr>
      </p:pic>
      <p:pic>
        <p:nvPicPr>
          <p:cNvPr id="7" name="Grafik 6" descr="produkt-3D-in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3969774" cy="46805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84" y="5589240"/>
            <a:ext cx="1969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produkt3D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47864" y="5589240"/>
            <a:ext cx="5475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zwei Fenstern in GeoGebra!</a:t>
            </a:r>
          </a:p>
        </p:txBody>
      </p:sp>
      <p:sp>
        <p:nvSpPr>
          <p:cNvPr id="14" name="Interaktive Schaltfläche: Zurückkehren 13">
            <a:hlinkClick r:id="rId5" action="ppaction://hlinksldjump" highlightClick="1"/>
          </p:cNvPr>
          <p:cNvSpPr/>
          <p:nvPr/>
        </p:nvSpPr>
        <p:spPr>
          <a:xfrm>
            <a:off x="8460432" y="5157192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Interaktive Schaltfläche: Ende 14">
            <a:hlinkClick r:id="" action="ppaction://hlinkshowjump?jump=lastslide" highlightClick="1"/>
          </p:cNvPr>
          <p:cNvSpPr/>
          <p:nvPr/>
        </p:nvSpPr>
        <p:spPr>
          <a:xfrm>
            <a:off x="8028384" y="5373216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3D-Darstellungen anderer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kurven-standard-konch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934828" cy="2497988"/>
          </a:xfrm>
          <a:prstGeom prst="rect">
            <a:avLst/>
          </a:prstGeom>
        </p:spPr>
      </p:pic>
      <p:pic>
        <p:nvPicPr>
          <p:cNvPr id="7" name="Grafik 6" descr="konchoide3D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764704"/>
            <a:ext cx="5715000" cy="3665220"/>
          </a:xfrm>
          <a:prstGeom prst="rect">
            <a:avLst/>
          </a:prstGeom>
        </p:spPr>
      </p:pic>
      <p:pic>
        <p:nvPicPr>
          <p:cNvPr id="8" name="Grafik 7" descr="konchoide3D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3645024"/>
            <a:ext cx="4762500" cy="26060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97986" y="4221088"/>
            <a:ext cx="4854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Durch Schnitte in anderer Höhe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bilden sich Kurvenfamilien.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82452" y="5229200"/>
            <a:ext cx="378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Doch manchmal kommt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es anders als man denkt.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501008"/>
            <a:ext cx="194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</p:txBody>
      </p:sp>
      <p:sp>
        <p:nvSpPr>
          <p:cNvPr id="15" name="Interaktive Schaltfläche: Zurückkehren 14">
            <a:hlinkClick r:id="rId5" action="ppaction://hlinksldjump" highlightClick="1"/>
          </p:cNvPr>
          <p:cNvSpPr/>
          <p:nvPr/>
        </p:nvSpPr>
        <p:spPr>
          <a:xfrm>
            <a:off x="8460432" y="5589240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6" name="Interaktive Schaltfläche: Ende 15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Original Definition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58850"/>
            <a:ext cx="3456384" cy="51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67544" y="5877272"/>
            <a:ext cx="4195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geometrische Definition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67944" y="980728"/>
            <a:ext cx="5061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Grün: Beweglich, Q auf Weg</a:t>
            </a:r>
          </a:p>
          <a:p>
            <a:r>
              <a:rPr lang="de-DE" sz="3200" dirty="0" smtClean="0">
                <a:solidFill>
                  <a:srgbClr val="0070C0"/>
                </a:solidFill>
              </a:rPr>
              <a:t>Blau: geometrische Elemente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Rot: Ergebnis Ortskurve</a:t>
            </a:r>
          </a:p>
        </p:txBody>
      </p:sp>
      <p:pic>
        <p:nvPicPr>
          <p:cNvPr id="21" name="Grafik 20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492896"/>
            <a:ext cx="883920" cy="71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:\Users\User\Kurven-erkunden-und-verstehen\Kurven-Website\spiralen\nachtfalter-spir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535487" cy="2646363"/>
          </a:xfrm>
          <a:prstGeom prst="rect">
            <a:avLst/>
          </a:prstGeom>
          <a:noFill/>
        </p:spPr>
      </p:pic>
      <p:pic>
        <p:nvPicPr>
          <p:cNvPr id="142340" name="Picture 4" descr="C:\Users\User\Kurven-erkunden-und-verstehen\Kurven-Website\rosetten\rosi-pur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2740534" cy="3300338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907704" y="4581128"/>
            <a:ext cx="5693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Vielen 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Dank für Ihre 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Aufmerksamkeit!</a:t>
            </a:r>
          </a:p>
        </p:txBody>
      </p:sp>
      <p:pic>
        <p:nvPicPr>
          <p:cNvPr id="17" name="Grafik 16" descr="parabel-konch-p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2257845" cy="1584176"/>
          </a:xfrm>
          <a:prstGeom prst="rect">
            <a:avLst/>
          </a:prstGeom>
        </p:spPr>
      </p:pic>
      <p:pic>
        <p:nvPicPr>
          <p:cNvPr id="18" name="Grafik 17" descr="cisso-parabel-pur3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37112"/>
            <a:ext cx="1191768" cy="1804416"/>
          </a:xfrm>
          <a:prstGeom prst="rect">
            <a:avLst/>
          </a:prstGeom>
        </p:spPr>
      </p:pic>
      <p:pic>
        <p:nvPicPr>
          <p:cNvPr id="142339" name="Picture 3" descr="C:\Users\User\Kurven-erkunden-und-verstehen\Kurven-Website\spiralen\sp3d-kegel-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8369300" cy="1860550"/>
          </a:xfrm>
          <a:prstGeom prst="rect">
            <a:avLst/>
          </a:prstGeom>
          <a:noFill/>
        </p:spPr>
      </p:pic>
      <p:sp>
        <p:nvSpPr>
          <p:cNvPr id="21" name="Interaktive Schaltfläche: Zurückkehren 20">
            <a:hlinkClick r:id="rId7" action="ppaction://hlinksldjump" highlightClick="1"/>
          </p:cNvPr>
          <p:cNvSpPr/>
          <p:nvPr/>
        </p:nvSpPr>
        <p:spPr>
          <a:xfrm>
            <a:off x="8388424" y="3861048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Polargleichung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77607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79912" y="908720"/>
            <a:ext cx="5216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</a:rPr>
              <a:t>Grün: Beweglich, Q=(</a:t>
            </a:r>
            <a:r>
              <a:rPr lang="de-DE" sz="2800" b="1" dirty="0" err="1" smtClean="0">
                <a:solidFill>
                  <a:srgbClr val="00B050"/>
                </a:solidFill>
              </a:rPr>
              <a:t>u,v</a:t>
            </a:r>
            <a:r>
              <a:rPr lang="de-DE" sz="2800" b="1" dirty="0" smtClean="0">
                <a:solidFill>
                  <a:srgbClr val="00B050"/>
                </a:solidFill>
              </a:rPr>
              <a:t>) auf Weg</a:t>
            </a:r>
          </a:p>
          <a:p>
            <a:r>
              <a:rPr lang="de-DE" sz="2800" b="1" dirty="0" smtClean="0">
                <a:solidFill>
                  <a:srgbClr val="0070C0"/>
                </a:solidFill>
              </a:rPr>
              <a:t>Blau: geometrische Elemente</a:t>
            </a:r>
          </a:p>
          <a:p>
            <a:r>
              <a:rPr lang="de-DE" sz="2800" b="1" dirty="0" smtClean="0">
                <a:solidFill>
                  <a:srgbClr val="C00000"/>
                </a:solidFill>
              </a:rPr>
              <a:t>Rot: P=(</a:t>
            </a:r>
            <a:r>
              <a:rPr lang="de-DE" sz="2800" b="1" dirty="0" err="1" smtClean="0">
                <a:solidFill>
                  <a:srgbClr val="C00000"/>
                </a:solidFill>
              </a:rPr>
              <a:t>x,y</a:t>
            </a:r>
            <a:r>
              <a:rPr lang="de-DE" sz="2800" b="1" dirty="0" smtClean="0">
                <a:solidFill>
                  <a:srgbClr val="C00000"/>
                </a:solidFill>
              </a:rPr>
              <a:t>), Ergebnis Ortskurve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20072" y="2348880"/>
            <a:ext cx="2851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Asymptote?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Sichere Punkte?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819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3995936" y="3429000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Polargleichung für den Weg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067944" y="3933056"/>
          <a:ext cx="1727200" cy="965200"/>
        </p:xfrm>
        <a:graphic>
          <a:graphicData uri="http://schemas.openxmlformats.org/presentationml/2006/ole">
            <p:oleObj spid="_x0000_s87044" name="Equation" r:id="rId4" imgW="1726920" imgH="965160" progId="Equation.DSMT4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539552" y="6093296"/>
          <a:ext cx="2225187" cy="353615"/>
        </p:xfrm>
        <a:graphic>
          <a:graphicData uri="http://schemas.openxmlformats.org/presentationml/2006/ole">
            <p:oleObj spid="_x0000_s87045" name="Equation" r:id="rId5" imgW="3276360" imgH="52056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923928" y="4869160"/>
            <a:ext cx="4667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</a:rPr>
              <a:t>Polargleichung Strophoide</a:t>
            </a: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3563888" y="5445125"/>
          <a:ext cx="5372100" cy="965200"/>
        </p:xfrm>
        <a:graphic>
          <a:graphicData uri="http://schemas.openxmlformats.org/presentationml/2006/ole">
            <p:oleObj spid="_x0000_s87046" name="Equation" r:id="rId6" imgW="5371920" imgH="96516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531380" y="5373216"/>
            <a:ext cx="2392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Da ist nichts weggelassen, 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die Beweise </a:t>
            </a:r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sind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so kurz!</a:t>
            </a:r>
            <a:endParaRPr lang="de-DE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kartesische Gleichung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991342" cy="29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676675"/>
            <a:ext cx="9402552" cy="28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691680" y="980728"/>
            <a:ext cx="359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Kreis um Q enthält P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364088" y="980728"/>
          <a:ext cx="3441700" cy="482600"/>
        </p:xfrm>
        <a:graphic>
          <a:graphicData uri="http://schemas.openxmlformats.org/presentationml/2006/ole">
            <p:oleObj spid="_x0000_s88068" name="Equation" r:id="rId5" imgW="3441600" imgH="482400" progId="Equation.DSMT4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123728" y="1484784"/>
            <a:ext cx="222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Strahlensatz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355976" y="1340768"/>
          <a:ext cx="965200" cy="889000"/>
        </p:xfrm>
        <a:graphic>
          <a:graphicData uri="http://schemas.openxmlformats.org/presentationml/2006/ole">
            <p:oleObj spid="_x0000_s88069" name="Equation" r:id="rId6" imgW="965160" imgH="888840" progId="Equation.DSMT4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364088" y="1556792"/>
            <a:ext cx="3763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, v eliminieren, fertig!</a:t>
            </a:r>
          </a:p>
        </p:txBody>
      </p:sp>
      <p:sp>
        <p:nvSpPr>
          <p:cNvPr id="15" name="Wolke 14"/>
          <p:cNvSpPr/>
          <p:nvPr/>
        </p:nvSpPr>
        <p:spPr>
          <a:xfrm>
            <a:off x="1187624" y="2348880"/>
            <a:ext cx="7956376" cy="136815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Beweisen-Lernen braucht</a:t>
            </a:r>
          </a:p>
          <a:p>
            <a:pPr algn="ctr"/>
            <a:r>
              <a:rPr lang="de-DE" sz="3200" b="1" dirty="0" smtClean="0"/>
              <a:t>hilfreiche 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630663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1050"/>
            <a:ext cx="3491880" cy="55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Polar-kartesische Sicht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" name="Grafik 5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733256"/>
            <a:ext cx="883920" cy="716280"/>
          </a:xfrm>
          <a:prstGeom prst="rect">
            <a:avLst/>
          </a:prstGeom>
        </p:spPr>
      </p:pic>
      <p:pic>
        <p:nvPicPr>
          <p:cNvPr id="7" name="Grafik 6" descr="geogebra50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373216"/>
            <a:ext cx="883920" cy="716280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139952" y="2361828"/>
          <a:ext cx="2044700" cy="419100"/>
        </p:xfrm>
        <a:graphic>
          <a:graphicData uri="http://schemas.openxmlformats.org/presentationml/2006/ole">
            <p:oleObj spid="_x0000_s89092" name="Equation" r:id="rId8" imgW="2044440" imgH="41904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683568" y="1700808"/>
          <a:ext cx="2019300" cy="419100"/>
        </p:xfrm>
        <a:graphic>
          <a:graphicData uri="http://schemas.openxmlformats.org/presentationml/2006/ole">
            <p:oleObj spid="_x0000_s89093" name="Equation" r:id="rId9" imgW="20192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620634" y="5517232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Ani.Grundlage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50800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6">
                <a:lumMod val="50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2566</Words>
  <Application>Microsoft Office PowerPoint</Application>
  <PresentationFormat>Bildschirmpräsentation (4:3)</PresentationFormat>
  <Paragraphs>490</Paragraphs>
  <Slides>60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2" baseType="lpstr">
      <vt:lpstr>Larissa-Design</vt:lpstr>
      <vt:lpstr>Equation</vt:lpstr>
      <vt:lpstr>Ist das nun dieselbe Schlaufe?</vt:lpstr>
      <vt:lpstr>Beweisbedürfnis und Beweise erleben</vt:lpstr>
      <vt:lpstr>Beweisbedürfnis und Beweise erleben</vt:lpstr>
      <vt:lpstr>Kurven erkunden und verstehen</vt:lpstr>
      <vt:lpstr>Schlaufenvielfalt</vt:lpstr>
      <vt:lpstr>Strophoide Original Definition</vt:lpstr>
      <vt:lpstr>Strophoide Polargleichung</vt:lpstr>
      <vt:lpstr>Strophoide kartesische Gleichung</vt:lpstr>
      <vt:lpstr>Strophoide Polar-kartesische Sicht</vt:lpstr>
      <vt:lpstr>Schlaufe 2 Polar-kartesische Sicht</vt:lpstr>
      <vt:lpstr>Schlaufe 1                             Schlaufe 2 </vt:lpstr>
      <vt:lpstr>Schlaufe 1                             Schlaufe 2 </vt:lpstr>
      <vt:lpstr>Strophoide                                 Schlaufe 3 </vt:lpstr>
      <vt:lpstr>Strophoide                                 Schlaufe 4 </vt:lpstr>
      <vt:lpstr>Strophoide                                 Schlaufe 5 </vt:lpstr>
      <vt:lpstr>Strophoide                                 Schlaufe 2 </vt:lpstr>
      <vt:lpstr>Allgemeine geometrische Konstruktion der Cissoide</vt:lpstr>
      <vt:lpstr>Strophoide verschieben </vt:lpstr>
      <vt:lpstr>Polargleichung der Strophoide in verschobener Lage</vt:lpstr>
      <vt:lpstr>Schlaufenvielfalt gebändigt!</vt:lpstr>
      <vt:lpstr>Kurvengleichung F(x,y)=0 und 3D</vt:lpstr>
      <vt:lpstr>Kurvengleichung F(x,y)=0 und 3D</vt:lpstr>
      <vt:lpstr>3D-Darstellungen anderer Kurven</vt:lpstr>
      <vt:lpstr>Allgemeine bipolare Kurven</vt:lpstr>
      <vt:lpstr>Bipolare Sinus-Kurven</vt:lpstr>
      <vt:lpstr>Kurven, alles ist mit allem verwoben</vt:lpstr>
      <vt:lpstr>Meine Bücher</vt:lpstr>
      <vt:lpstr>Diagnose</vt:lpstr>
      <vt:lpstr>Wege zur Heilung </vt:lpstr>
      <vt:lpstr>Weiteres</vt:lpstr>
      <vt:lpstr>Weitere Didaktik</vt:lpstr>
      <vt:lpstr>Starten mit Handeln</vt:lpstr>
      <vt:lpstr>Geometrisch Erfassen und Realisieren</vt:lpstr>
      <vt:lpstr>Mathematisch vertiefen</vt:lpstr>
      <vt:lpstr>Mit Pythagoras und Strahlensatz </vt:lpstr>
      <vt:lpstr>Allgemeine  Definitionen</vt:lpstr>
      <vt:lpstr>Kurven aus geometrischen Konstruktionen</vt:lpstr>
      <vt:lpstr>Allgemeine geometrische Konstruktion der Cissoide</vt:lpstr>
      <vt:lpstr>Allgemeine geometrische Konstruktion der Konchoide</vt:lpstr>
      <vt:lpstr>allgemeinere Konchoiden mit  Parabel-Wanderwegen</vt:lpstr>
      <vt:lpstr>allgemeinere Konchoiden mit anderen  Wanderwegen</vt:lpstr>
      <vt:lpstr>Allgemeine geometrische Konstruktion der Strophoide</vt:lpstr>
      <vt:lpstr>Allgemeine geometrische Konstruktion der Versiera</vt:lpstr>
      <vt:lpstr>Kurven aus geometrischen Konstruktionen Versiera der Maria Agnesi</vt:lpstr>
      <vt:lpstr>Ellipse aus der Scheitelkreise-Konstruktion</vt:lpstr>
      <vt:lpstr>Die allgemeine Versiera verknüpft Geometrie und Analysis</vt:lpstr>
      <vt:lpstr>Versiera mit Ellipse und Hyperbel</vt:lpstr>
      <vt:lpstr>Versiera mit Ellipse und Hyperbel</vt:lpstr>
      <vt:lpstr>Allgemeine bipolare Kurven</vt:lpstr>
      <vt:lpstr>Gelenke</vt:lpstr>
      <vt:lpstr>Starten mit Handeln</vt:lpstr>
      <vt:lpstr>Raster-Konstruk- tionen</vt:lpstr>
      <vt:lpstr>Kurven aus geometrischen Konstruktionen Versiera der Maria Agnesi</vt:lpstr>
      <vt:lpstr>Raster- Konstruktionen</vt:lpstr>
      <vt:lpstr>3D-Raum</vt:lpstr>
      <vt:lpstr>Kurven aus geometrischen Konstruktionen Versiera der Maria Agnesi</vt:lpstr>
      <vt:lpstr>Kurvengleichung F(x,y)=0 und 3D</vt:lpstr>
      <vt:lpstr>Kurvengleichung F(x,y)=0 und 3D</vt:lpstr>
      <vt:lpstr>3D-Darstellungen anderer Kurven</vt:lpstr>
      <vt:lpstr>Folie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Kurven erkunden und verstehen</dc:title>
  <dc:creator>Prof. Dr. Dörte Haftendorn</dc:creator>
  <cp:lastModifiedBy>Prof. Dr. Dörte Haftendorn</cp:lastModifiedBy>
  <cp:revision>44</cp:revision>
  <dcterms:created xsi:type="dcterms:W3CDTF">2015-07-02T07:22:28Z</dcterms:created>
  <dcterms:modified xsi:type="dcterms:W3CDTF">2016-03-03T23:55:05Z</dcterms:modified>
</cp:coreProperties>
</file>